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0"/>
  </p:notesMasterIdLst>
  <p:sldIdLst>
    <p:sldId id="256" r:id="rId2"/>
    <p:sldId id="1690" r:id="rId3"/>
    <p:sldId id="1652" r:id="rId4"/>
    <p:sldId id="1653" r:id="rId5"/>
    <p:sldId id="1669" r:id="rId6"/>
    <p:sldId id="1655" r:id="rId7"/>
    <p:sldId id="1667" r:id="rId8"/>
    <p:sldId id="1656" r:id="rId9"/>
    <p:sldId id="1670" r:id="rId10"/>
    <p:sldId id="1671" r:id="rId11"/>
    <p:sldId id="1658" r:id="rId12"/>
    <p:sldId id="1688" r:id="rId13"/>
    <p:sldId id="1691" r:id="rId14"/>
    <p:sldId id="1676" r:id="rId15"/>
    <p:sldId id="1659" r:id="rId16"/>
    <p:sldId id="1660" r:id="rId17"/>
    <p:sldId id="1689" r:id="rId18"/>
    <p:sldId id="1674" r:id="rId19"/>
    <p:sldId id="1692" r:id="rId20"/>
    <p:sldId id="1682" r:id="rId21"/>
    <p:sldId id="1677" r:id="rId22"/>
    <p:sldId id="1673" r:id="rId23"/>
    <p:sldId id="1693" r:id="rId24"/>
    <p:sldId id="1661" r:id="rId25"/>
    <p:sldId id="1683" r:id="rId26"/>
    <p:sldId id="1679" r:id="rId27"/>
    <p:sldId id="1680" r:id="rId28"/>
    <p:sldId id="16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BFE7BF-2977-F5E4-ACC3-F2D5A1E579F6}" name="Wenjie Xiong" initials="WX" userId="S::wenjiex@fb.com::5aba4d14-4ef8-4ad3-9c70-a30627a44ad5" providerId="AD"/>
  <p188:author id="{D2AA42C5-5A0B-6D7A-B172-18272765C7C7}" name="Hsien-Hsin Sean Lee" initials="HL" userId="S::leehs@fb.com::3fcf0fff-7ddd-43d5-96c1-01414530064a" providerId="AD"/>
  <p188:author id="{6C3F28F3-609C-7FAE-375A-45D290DB9CAE}" name="Edward Suh" initials="ES" userId="S::edsuh@fb.com::7e78263e-a6a9-4099-99d9-2d613f6b3fb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Suh" initials="ES" lastIdx="2" clrIdx="0">
    <p:extLst>
      <p:ext uri="{19B8F6BF-5375-455C-9EA6-DF929625EA0E}">
        <p15:presenceInfo xmlns:p15="http://schemas.microsoft.com/office/powerpoint/2012/main" userId="S::edsuh@fb.com::7e78263e-a6a9-4099-99d9-2d613f6b3fb1" providerId="AD"/>
      </p:ext>
    </p:extLst>
  </p:cmAuthor>
  <p:cmAuthor id="2" name="Indranil Banerjee" initials="IB" lastIdx="2" clrIdx="1">
    <p:extLst>
      <p:ext uri="{19B8F6BF-5375-455C-9EA6-DF929625EA0E}">
        <p15:presenceInfo xmlns:p15="http://schemas.microsoft.com/office/powerpoint/2012/main" userId="S::indy@fb.com::74a2a2e0-8d04-4251-9a28-080181ec7f45" providerId="AD"/>
      </p:ext>
    </p:extLst>
  </p:cmAuthor>
  <p:cmAuthor id="3" name="Hsien-Hsin Sean Lee" initials="HL" lastIdx="6" clrIdx="2">
    <p:extLst>
      <p:ext uri="{19B8F6BF-5375-455C-9EA6-DF929625EA0E}">
        <p15:presenceInfo xmlns:p15="http://schemas.microsoft.com/office/powerpoint/2012/main" userId="S::leehs@fb.com::3fcf0fff-7ddd-43d5-96c1-0141453006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A8521"/>
    <a:srgbClr val="0666E2"/>
    <a:srgbClr val="1C2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34261-7BDC-334A-97B8-0EB83CCDF8E5}" v="1142" dt="2022-03-14T13:55:39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33"/>
    <p:restoredTop sz="94697"/>
  </p:normalViewPr>
  <p:slideViewPr>
    <p:cSldViewPr snapToGrid="0" snapToObjects="1">
      <p:cViewPr varScale="1">
        <p:scale>
          <a:sx n="103" d="100"/>
          <a:sy n="103" d="100"/>
        </p:scale>
        <p:origin x="18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A737E-20B9-6244-B509-44D037726366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8BFB6-30D5-AD40-ABC5-BB9E867EA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8BFB6-30D5-AD40-ABC5-BB9E867EA8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36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8BFB6-30D5-AD40-ABC5-BB9E867EA8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18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8BFB6-30D5-AD40-ABC5-BB9E867EA8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07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8BFB6-30D5-AD40-ABC5-BB9E867EA8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12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Compare with SGX</a:t>
            </a:r>
          </a:p>
          <a:p>
            <a:r>
              <a:rPr lang="en-US"/>
              <a:t>Add box to highlight the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8BFB6-30D5-AD40-ABC5-BB9E867EA8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0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Compare with SGX</a:t>
            </a:r>
          </a:p>
          <a:p>
            <a:r>
              <a:rPr lang="en-US"/>
              <a:t>Add box to highlight the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8BFB6-30D5-AD40-ABC5-BB9E867EA8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0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8BFB6-30D5-AD40-ABC5-BB9E867EA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upfront</a:t>
            </a:r>
          </a:p>
          <a:p>
            <a:endParaRPr lang="en-US"/>
          </a:p>
          <a:p>
            <a:r>
              <a:rPr lang="en-US"/>
              <a:t>This is an example of 2-party MPC</a:t>
            </a:r>
          </a:p>
          <a:p>
            <a:endParaRPr lang="en-US"/>
          </a:p>
          <a:p>
            <a:r>
              <a:rPr lang="en-US"/>
              <a:t>Comment on the security in the </a:t>
            </a:r>
            <a:r>
              <a:rPr lang="en-US" err="1"/>
              <a:t>begining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8BFB6-30D5-AD40-ABC5-BB9E867EA8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9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 counter-mode</a:t>
            </a:r>
          </a:p>
          <a:p>
            <a:endParaRPr lang="en-US"/>
          </a:p>
          <a:p>
            <a:r>
              <a:rPr lang="en-US"/>
              <a:t>add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8BFB6-30D5-AD40-ABC5-BB9E867EA8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4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 counter-mode</a:t>
            </a:r>
          </a:p>
          <a:p>
            <a:endParaRPr lang="en-US"/>
          </a:p>
          <a:p>
            <a:r>
              <a:rPr lang="en-US"/>
              <a:t>add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8BFB6-30D5-AD40-ABC5-BB9E867EA8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5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8BFB6-30D5-AD40-ABC5-BB9E867EA8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7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8BFB6-30D5-AD40-ABC5-BB9E867EA8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7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 counter-mode</a:t>
            </a:r>
          </a:p>
          <a:p>
            <a:endParaRPr lang="en-US"/>
          </a:p>
          <a:p>
            <a:r>
              <a:rPr lang="en-US"/>
              <a:t>add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8BFB6-30D5-AD40-ABC5-BB9E867EA8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63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8BFB6-30D5-AD40-ABC5-BB9E867EA8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5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16E9-544E-354F-A47A-73E8AACDFA40}" type="datetime1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636" y="6489987"/>
            <a:ext cx="380231" cy="242456"/>
          </a:xfrm>
        </p:spPr>
        <p:txBody>
          <a:bodyPr/>
          <a:lstStyle/>
          <a:p>
            <a:fld id="{E08144BB-796A-6441-953C-52B30671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9683-54D0-C448-8DCD-714BBBD6A305}" type="datetime1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3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1FAA-0B5C-5842-9E7F-C507C167B1AC}" type="datetime1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5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989B-A25C-F347-BBD7-D9CE19488A64}" type="datetime1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636" y="6489987"/>
            <a:ext cx="380231" cy="242456"/>
          </a:xfrm>
        </p:spPr>
        <p:txBody>
          <a:bodyPr/>
          <a:lstStyle/>
          <a:p>
            <a:fld id="{E08144BB-796A-6441-953C-52B30671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9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0C5E-99CB-E449-BF3E-9AAD47DEF819}" type="datetime1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36" y="1482436"/>
            <a:ext cx="5604164" cy="46945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82436"/>
            <a:ext cx="5562600" cy="46945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67A2-0754-0446-852B-C970EFD29D1E}" type="datetime1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5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635B-3926-7C47-80DE-56D427146A42}" type="datetime1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0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BDE3-25E1-AB4D-9805-17CC34723DC3}" type="datetime1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5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E0E5-F0F3-A246-B3A5-0C4DD4FCC4DF}" type="datetime1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5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59A9-F7FD-1C4E-8EF8-7433F9ADF419}" type="datetime1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8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984F-653F-FD40-8519-5A26EC255F6B}" type="datetime1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0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636" y="365126"/>
            <a:ext cx="11319164" cy="92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36" y="1422400"/>
            <a:ext cx="11319164" cy="493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5636" y="6489987"/>
            <a:ext cx="2743200" cy="24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4B640-0253-B948-A0B4-BE8ECD411D73}" type="datetime1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4"/>
            <a:ext cx="4114800" cy="24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1600" y="6492537"/>
            <a:ext cx="2743200" cy="24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44BB-796A-6441-953C-52B30671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7.jpeg"/><Relationship Id="rId5" Type="http://schemas.openxmlformats.org/officeDocument/2006/relationships/image" Target="../media/image51.png"/><Relationship Id="rId10" Type="http://schemas.openxmlformats.org/officeDocument/2006/relationships/image" Target="../media/image14.svg"/><Relationship Id="rId4" Type="http://schemas.openxmlformats.org/officeDocument/2006/relationships/image" Target="../media/image47.png"/><Relationship Id="rId9" Type="http://schemas.openxmlformats.org/officeDocument/2006/relationships/image" Target="../media/image13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33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13.png"/><Relationship Id="rId5" Type="http://schemas.openxmlformats.org/officeDocument/2006/relationships/image" Target="../media/image56.png"/><Relationship Id="rId15" Type="http://schemas.openxmlformats.org/officeDocument/2006/relationships/image" Target="../media/image61.png"/><Relationship Id="rId10" Type="http://schemas.openxmlformats.org/officeDocument/2006/relationships/image" Target="../media/image7.svg"/><Relationship Id="rId4" Type="http://schemas.openxmlformats.org/officeDocument/2006/relationships/image" Target="../media/image55.png"/><Relationship Id="rId9" Type="http://schemas.openxmlformats.org/officeDocument/2006/relationships/image" Target="../media/image6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jpeg"/><Relationship Id="rId18" Type="http://schemas.openxmlformats.org/officeDocument/2006/relationships/image" Target="../media/image68.png"/><Relationship Id="rId7" Type="http://schemas.openxmlformats.org/officeDocument/2006/relationships/image" Target="../media/image49.png"/><Relationship Id="rId12" Type="http://schemas.openxmlformats.org/officeDocument/2006/relationships/image" Target="../media/image17.jpe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14.svg"/><Relationship Id="rId5" Type="http://schemas.openxmlformats.org/officeDocument/2006/relationships/image" Target="../media/image63.png"/><Relationship Id="rId15" Type="http://schemas.openxmlformats.org/officeDocument/2006/relationships/image" Target="../media/image65.png"/><Relationship Id="rId10" Type="http://schemas.openxmlformats.org/officeDocument/2006/relationships/image" Target="../media/image13.png"/><Relationship Id="rId19" Type="http://schemas.openxmlformats.org/officeDocument/2006/relationships/image" Target="../media/image69.png"/><Relationship Id="rId4" Type="http://schemas.openxmlformats.org/officeDocument/2006/relationships/image" Target="../media/image46.png"/><Relationship Id="rId9" Type="http://schemas.openxmlformats.org/officeDocument/2006/relationships/image" Target="../media/image7.sv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5.png"/><Relationship Id="rId18" Type="http://schemas.openxmlformats.org/officeDocument/2006/relationships/image" Target="../media/image17.jpeg"/><Relationship Id="rId21" Type="http://schemas.openxmlformats.org/officeDocument/2006/relationships/image" Target="../media/image81.png"/><Relationship Id="rId7" Type="http://schemas.openxmlformats.org/officeDocument/2006/relationships/image" Target="../media/image73.png"/><Relationship Id="rId12" Type="http://schemas.openxmlformats.org/officeDocument/2006/relationships/image" Target="../media/image74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8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14.svg"/><Relationship Id="rId5" Type="http://schemas.openxmlformats.org/officeDocument/2006/relationships/image" Target="../media/image71.png"/><Relationship Id="rId15" Type="http://schemas.openxmlformats.org/officeDocument/2006/relationships/image" Target="../media/image77.png"/><Relationship Id="rId10" Type="http://schemas.openxmlformats.org/officeDocument/2006/relationships/image" Target="../media/image13.png"/><Relationship Id="rId19" Type="http://schemas.openxmlformats.org/officeDocument/2006/relationships/image" Target="../media/image79.png"/><Relationship Id="rId4" Type="http://schemas.openxmlformats.org/officeDocument/2006/relationships/image" Target="../media/image70.png"/><Relationship Id="rId9" Type="http://schemas.openxmlformats.org/officeDocument/2006/relationships/image" Target="../media/image7.svg"/><Relationship Id="rId14" Type="http://schemas.openxmlformats.org/officeDocument/2006/relationships/image" Target="../media/image76.png"/><Relationship Id="rId22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83.png"/><Relationship Id="rId21" Type="http://schemas.openxmlformats.org/officeDocument/2006/relationships/image" Target="../media/image97.png"/><Relationship Id="rId7" Type="http://schemas.openxmlformats.org/officeDocument/2006/relationships/image" Target="../media/image6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87.png"/><Relationship Id="rId5" Type="http://schemas.openxmlformats.org/officeDocument/2006/relationships/image" Target="../media/image85.png"/><Relationship Id="rId15" Type="http://schemas.openxmlformats.org/officeDocument/2006/relationships/image" Target="../media/image91.png"/><Relationship Id="rId10" Type="http://schemas.openxmlformats.org/officeDocument/2006/relationships/image" Target="../media/image14.svg"/><Relationship Id="rId19" Type="http://schemas.openxmlformats.org/officeDocument/2006/relationships/image" Target="../media/image95.png"/><Relationship Id="rId4" Type="http://schemas.openxmlformats.org/officeDocument/2006/relationships/image" Target="../media/image84.png"/><Relationship Id="rId9" Type="http://schemas.openxmlformats.org/officeDocument/2006/relationships/image" Target="../media/image13.png"/><Relationship Id="rId1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7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10" Type="http://schemas.openxmlformats.org/officeDocument/2006/relationships/image" Target="../media/image15.emf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sv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7.jpeg"/><Relationship Id="rId5" Type="http://schemas.openxmlformats.org/officeDocument/2006/relationships/image" Target="../media/image8.png"/><Relationship Id="rId10" Type="http://schemas.openxmlformats.org/officeDocument/2006/relationships/image" Target="../media/image16.jpeg"/><Relationship Id="rId4" Type="http://schemas.openxmlformats.org/officeDocument/2006/relationships/image" Target="../media/image7.svg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10" Type="http://schemas.openxmlformats.org/officeDocument/2006/relationships/image" Target="../media/image15.emf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7.svg"/><Relationship Id="rId3" Type="http://schemas.openxmlformats.org/officeDocument/2006/relationships/image" Target="../media/image17.jpeg"/><Relationship Id="rId21" Type="http://schemas.openxmlformats.org/officeDocument/2006/relationships/image" Target="../media/image36.png"/><Relationship Id="rId34" Type="http://schemas.openxmlformats.org/officeDocument/2006/relationships/image" Target="../media/image16.jpeg"/><Relationship Id="rId7" Type="http://schemas.openxmlformats.org/officeDocument/2006/relationships/image" Target="../media/image23.sv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6.png"/><Relationship Id="rId3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9.svg"/><Relationship Id="rId5" Type="http://schemas.openxmlformats.org/officeDocument/2006/relationships/image" Target="../media/image21.sv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1.png"/><Relationship Id="rId36" Type="http://schemas.openxmlformats.org/officeDocument/2006/relationships/image" Target="../media/image45.sv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7.jpeg"/><Relationship Id="rId5" Type="http://schemas.openxmlformats.org/officeDocument/2006/relationships/image" Target="../media/image48.png"/><Relationship Id="rId10" Type="http://schemas.openxmlformats.org/officeDocument/2006/relationships/image" Target="../media/image14.svg"/><Relationship Id="rId4" Type="http://schemas.openxmlformats.org/officeDocument/2006/relationships/image" Target="../media/image47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40412A4-7FAF-D346-BD55-D8DE34D4FD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028118" y="1493175"/>
            <a:ext cx="4406900" cy="5334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25DF1D1-9D5F-514A-BFD1-694154DC63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7080626" y="1537994"/>
            <a:ext cx="44069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53AD2-CD5C-194D-8FED-5DBD8F754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26483"/>
            <a:ext cx="12192000" cy="1743734"/>
          </a:xfrm>
        </p:spPr>
        <p:txBody>
          <a:bodyPr>
            <a:normAutofit/>
          </a:bodyPr>
          <a:lstStyle/>
          <a:p>
            <a:r>
              <a:rPr lang="en-US" sz="4800" dirty="0"/>
              <a:t>SecNDP: Secure Near-Data Processing </a:t>
            </a:r>
            <a:br>
              <a:rPr lang="en-US" sz="4800" dirty="0"/>
            </a:br>
            <a:r>
              <a:rPr lang="en-US" sz="4800" dirty="0"/>
              <a:t>with Untrusted Memory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DE86E-7333-5C4F-98DB-75B885660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4266" y="3780444"/>
            <a:ext cx="8047113" cy="307755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u="sng" dirty="0"/>
              <a:t>Wenjie </a:t>
            </a:r>
            <a:r>
              <a:rPr lang="en-US" u="sng" dirty="0" err="1"/>
              <a:t>Xiong</a:t>
            </a:r>
            <a:r>
              <a:rPr lang="en-US" baseline="30000" dirty="0"/>
              <a:t>∗§</a:t>
            </a:r>
            <a:r>
              <a:rPr lang="en-US" dirty="0"/>
              <a:t>, Liu </a:t>
            </a:r>
            <a:r>
              <a:rPr lang="en-US" dirty="0" err="1"/>
              <a:t>Ke</a:t>
            </a:r>
            <a:r>
              <a:rPr lang="en-US" baseline="30000" dirty="0"/>
              <a:t>∗†§</a:t>
            </a:r>
            <a:r>
              <a:rPr lang="en-US" dirty="0"/>
              <a:t>, </a:t>
            </a:r>
            <a:r>
              <a:rPr lang="en-US" dirty="0" err="1"/>
              <a:t>Dimitrije</a:t>
            </a:r>
            <a:r>
              <a:rPr lang="en-US" dirty="0"/>
              <a:t> </a:t>
            </a:r>
            <a:r>
              <a:rPr lang="en-US" dirty="0" err="1"/>
              <a:t>Jankov</a:t>
            </a:r>
            <a:r>
              <a:rPr lang="en-US" baseline="30000" dirty="0"/>
              <a:t>‡</a:t>
            </a:r>
            <a:r>
              <a:rPr lang="en-US" dirty="0"/>
              <a:t>, Michael </a:t>
            </a:r>
            <a:r>
              <a:rPr lang="en-US" dirty="0" err="1"/>
              <a:t>Kounavis</a:t>
            </a:r>
            <a:r>
              <a:rPr lang="en-US" baseline="30000" dirty="0"/>
              <a:t>∗</a:t>
            </a:r>
            <a:r>
              <a:rPr lang="en-US" dirty="0"/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Xiaochen</a:t>
            </a:r>
            <a:r>
              <a:rPr lang="en-US" dirty="0"/>
              <a:t> Wang</a:t>
            </a:r>
            <a:r>
              <a:rPr lang="en-US" baseline="30000" dirty="0"/>
              <a:t>∗</a:t>
            </a:r>
            <a:r>
              <a:rPr lang="en-US" dirty="0"/>
              <a:t>, Eric Northup</a:t>
            </a:r>
            <a:r>
              <a:rPr lang="en-US" baseline="30000" dirty="0"/>
              <a:t>∗</a:t>
            </a:r>
            <a:r>
              <a:rPr lang="en-US" dirty="0"/>
              <a:t>, </a:t>
            </a:r>
            <a:r>
              <a:rPr lang="en-US" dirty="0" err="1"/>
              <a:t>Jie</a:t>
            </a:r>
            <a:r>
              <a:rPr lang="en-US" dirty="0"/>
              <a:t> Amy Yang</a:t>
            </a:r>
            <a:r>
              <a:rPr lang="en-US" baseline="30000" dirty="0"/>
              <a:t>∗</a:t>
            </a:r>
            <a:r>
              <a:rPr lang="en-US" dirty="0"/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Bilge </a:t>
            </a:r>
            <a:r>
              <a:rPr lang="en-US" dirty="0" err="1"/>
              <a:t>Acun</a:t>
            </a:r>
            <a:r>
              <a:rPr lang="en-US" baseline="30000" dirty="0"/>
              <a:t>∗</a:t>
            </a:r>
            <a:r>
              <a:rPr lang="en-US" dirty="0"/>
              <a:t>, Carole-Jean Wu</a:t>
            </a:r>
            <a:r>
              <a:rPr lang="en-US" baseline="30000" dirty="0"/>
              <a:t>∗</a:t>
            </a:r>
            <a:r>
              <a:rPr lang="en-US" dirty="0"/>
              <a:t>, Ping </a:t>
            </a:r>
            <a:r>
              <a:rPr lang="en-US" dirty="0" err="1"/>
              <a:t>Tak</a:t>
            </a:r>
            <a:r>
              <a:rPr lang="en-US" dirty="0"/>
              <a:t> Peter Tang</a:t>
            </a:r>
            <a:r>
              <a:rPr lang="en-US" baseline="30000" dirty="0"/>
              <a:t>∗</a:t>
            </a:r>
            <a:r>
              <a:rPr lang="en-US" dirty="0"/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G. Edward Suh</a:t>
            </a:r>
            <a:r>
              <a:rPr lang="en-US" baseline="30000" dirty="0"/>
              <a:t>∗⋄</a:t>
            </a:r>
            <a:r>
              <a:rPr lang="en-US" dirty="0"/>
              <a:t>, Xuan Zhang</a:t>
            </a:r>
            <a:r>
              <a:rPr lang="en-US" baseline="30000" dirty="0"/>
              <a:t>†</a:t>
            </a:r>
            <a:r>
              <a:rPr lang="en-US" dirty="0"/>
              <a:t>, Hsien-</a:t>
            </a:r>
            <a:r>
              <a:rPr lang="en-US" dirty="0" err="1"/>
              <a:t>Hsin</a:t>
            </a:r>
            <a:r>
              <a:rPr lang="en-US" dirty="0"/>
              <a:t> S. Lee</a:t>
            </a:r>
            <a:r>
              <a:rPr lang="en-US" baseline="30000" dirty="0"/>
              <a:t>∗</a:t>
            </a:r>
          </a:p>
          <a:p>
            <a:endParaRPr lang="en-US" dirty="0"/>
          </a:p>
          <a:p>
            <a:r>
              <a:rPr lang="en-US" baseline="30000" dirty="0"/>
              <a:t>∗</a:t>
            </a:r>
            <a:r>
              <a:rPr lang="en-US" dirty="0"/>
              <a:t>Meta, </a:t>
            </a:r>
            <a:r>
              <a:rPr lang="en-US" baseline="30000" dirty="0"/>
              <a:t>†</a:t>
            </a:r>
            <a:r>
              <a:rPr lang="en-US" dirty="0"/>
              <a:t>Washington University in St. Louis, </a:t>
            </a:r>
          </a:p>
          <a:p>
            <a:r>
              <a:rPr lang="en-US" baseline="30000" dirty="0"/>
              <a:t>‡</a:t>
            </a:r>
            <a:r>
              <a:rPr lang="en-US" dirty="0"/>
              <a:t>Rice University, </a:t>
            </a:r>
            <a:r>
              <a:rPr lang="en-US" baseline="30000" dirty="0"/>
              <a:t>⋄</a:t>
            </a:r>
            <a:r>
              <a:rPr lang="en-US" dirty="0"/>
              <a:t>Cornell University</a:t>
            </a:r>
          </a:p>
          <a:p>
            <a:endParaRPr lang="en-US" dirty="0"/>
          </a:p>
          <a:p>
            <a:r>
              <a:rPr lang="en-US" dirty="0"/>
              <a:t>§</a:t>
            </a:r>
            <a:r>
              <a:rPr lang="en-US" sz="1900" dirty="0"/>
              <a:t>The first two authors contributed equally to this work</a:t>
            </a:r>
          </a:p>
          <a:p>
            <a:endParaRPr lang="en-US" dirty="0"/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id="{8B9B4F8B-CEFE-5848-BD1A-750D65E355A5}"/>
              </a:ext>
            </a:extLst>
          </p:cNvPr>
          <p:cNvGrpSpPr>
            <a:grpSpLocks noChangeAspect="1"/>
          </p:cNvGrpSpPr>
          <p:nvPr/>
        </p:nvGrpSpPr>
        <p:grpSpPr>
          <a:xfrm>
            <a:off x="2958212" y="523595"/>
            <a:ext cx="2016094" cy="406346"/>
            <a:chOff x="0" y="0"/>
            <a:chExt cx="6857999" cy="1382235"/>
          </a:xfrm>
        </p:grpSpPr>
        <p:grpSp>
          <p:nvGrpSpPr>
            <p:cNvPr id="6" name="Graphic 16">
              <a:extLst>
                <a:ext uri="{FF2B5EF4-FFF2-40B4-BE49-F238E27FC236}">
                  <a16:creationId xmlns:a16="http://schemas.microsoft.com/office/drawing/2014/main" id="{FFEBBB73-143A-6149-81EE-106EEC6569EC}"/>
                </a:ext>
              </a:extLst>
            </p:cNvPr>
            <p:cNvGrpSpPr/>
            <p:nvPr/>
          </p:nvGrpSpPr>
          <p:grpSpPr>
            <a:xfrm>
              <a:off x="2517110" y="44365"/>
              <a:ext cx="4340890" cy="1337319"/>
              <a:chOff x="0" y="0"/>
              <a:chExt cx="4340889" cy="1337317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5B05F4F2-6171-2E42-A2F2-604A2F909E71}"/>
                  </a:ext>
                </a:extLst>
              </p:cNvPr>
              <p:cNvSpPr/>
              <p:nvPr/>
            </p:nvSpPr>
            <p:spPr>
              <a:xfrm>
                <a:off x="-1" y="-1"/>
                <a:ext cx="1398136" cy="1313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016" y="0"/>
                    </a:lnTo>
                    <a:lnTo>
                      <a:pt x="10844" y="13145"/>
                    </a:lnTo>
                    <a:lnTo>
                      <a:pt x="17672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8325" y="21600"/>
                    </a:lnTo>
                    <a:lnTo>
                      <a:pt x="18325" y="5047"/>
                    </a:lnTo>
                    <a:lnTo>
                      <a:pt x="12338" y="16510"/>
                    </a:lnTo>
                    <a:lnTo>
                      <a:pt x="9266" y="16510"/>
                    </a:lnTo>
                    <a:lnTo>
                      <a:pt x="3279" y="5047"/>
                    </a:lnTo>
                    <a:lnTo>
                      <a:pt x="3279" y="21600"/>
                    </a:lnTo>
                    <a:lnTo>
                      <a:pt x="4" y="2160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buClrTx/>
                  <a:buFontTx/>
                  <a:def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" name="Freeform 21">
                <a:extLst>
                  <a:ext uri="{FF2B5EF4-FFF2-40B4-BE49-F238E27FC236}">
                    <a16:creationId xmlns:a16="http://schemas.microsoft.com/office/drawing/2014/main" id="{189140D3-251E-E746-8372-F2B4E7AB3720}"/>
                  </a:ext>
                </a:extLst>
              </p:cNvPr>
              <p:cNvSpPr/>
              <p:nvPr/>
            </p:nvSpPr>
            <p:spPr>
              <a:xfrm>
                <a:off x="1586633" y="311662"/>
                <a:ext cx="930064" cy="102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06" y="21600"/>
                    </a:moveTo>
                    <a:cubicBezTo>
                      <a:pt x="9224" y="21600"/>
                      <a:pt x="7221" y="21143"/>
                      <a:pt x="5491" y="20226"/>
                    </a:cubicBezTo>
                    <a:cubicBezTo>
                      <a:pt x="3762" y="19309"/>
                      <a:pt x="2414" y="18043"/>
                      <a:pt x="1451" y="16422"/>
                    </a:cubicBezTo>
                    <a:cubicBezTo>
                      <a:pt x="485" y="14801"/>
                      <a:pt x="0" y="12944"/>
                      <a:pt x="0" y="10848"/>
                    </a:cubicBezTo>
                    <a:cubicBezTo>
                      <a:pt x="0" y="8726"/>
                      <a:pt x="472" y="6849"/>
                      <a:pt x="1415" y="5216"/>
                    </a:cubicBezTo>
                    <a:cubicBezTo>
                      <a:pt x="2359" y="3583"/>
                      <a:pt x="3672" y="2305"/>
                      <a:pt x="5350" y="1383"/>
                    </a:cubicBezTo>
                    <a:cubicBezTo>
                      <a:pt x="7029" y="460"/>
                      <a:pt x="8958" y="0"/>
                      <a:pt x="11137" y="0"/>
                    </a:cubicBezTo>
                    <a:cubicBezTo>
                      <a:pt x="13300" y="0"/>
                      <a:pt x="15165" y="466"/>
                      <a:pt x="16728" y="1394"/>
                    </a:cubicBezTo>
                    <a:cubicBezTo>
                      <a:pt x="18291" y="2323"/>
                      <a:pt x="19491" y="3624"/>
                      <a:pt x="20335" y="5297"/>
                    </a:cubicBezTo>
                    <a:cubicBezTo>
                      <a:pt x="21176" y="6971"/>
                      <a:pt x="21600" y="8933"/>
                      <a:pt x="21600" y="11186"/>
                    </a:cubicBezTo>
                    <a:lnTo>
                      <a:pt x="21600" y="12411"/>
                    </a:lnTo>
                    <a:lnTo>
                      <a:pt x="4885" y="12411"/>
                    </a:lnTo>
                    <a:cubicBezTo>
                      <a:pt x="5190" y="14099"/>
                      <a:pt x="5941" y="15426"/>
                      <a:pt x="7141" y="16393"/>
                    </a:cubicBezTo>
                    <a:cubicBezTo>
                      <a:pt x="8338" y="17362"/>
                      <a:pt x="9853" y="17845"/>
                      <a:pt x="11686" y="17845"/>
                    </a:cubicBezTo>
                    <a:cubicBezTo>
                      <a:pt x="13153" y="17845"/>
                      <a:pt x="14417" y="17647"/>
                      <a:pt x="15476" y="17251"/>
                    </a:cubicBezTo>
                    <a:cubicBezTo>
                      <a:pt x="16535" y="16856"/>
                      <a:pt x="17530" y="16256"/>
                      <a:pt x="18461" y="15453"/>
                    </a:cubicBezTo>
                    <a:lnTo>
                      <a:pt x="21077" y="18358"/>
                    </a:lnTo>
                    <a:cubicBezTo>
                      <a:pt x="18474" y="20520"/>
                      <a:pt x="15284" y="21600"/>
                      <a:pt x="11506" y="21600"/>
                    </a:cubicBezTo>
                    <a:close/>
                    <a:moveTo>
                      <a:pt x="15104" y="5187"/>
                    </a:moveTo>
                    <a:cubicBezTo>
                      <a:pt x="14074" y="4232"/>
                      <a:pt x="12722" y="3755"/>
                      <a:pt x="11050" y="3755"/>
                    </a:cubicBezTo>
                    <a:cubicBezTo>
                      <a:pt x="9423" y="3755"/>
                      <a:pt x="8062" y="4244"/>
                      <a:pt x="6965" y="5216"/>
                    </a:cubicBezTo>
                    <a:cubicBezTo>
                      <a:pt x="5867" y="6191"/>
                      <a:pt x="5174" y="7501"/>
                      <a:pt x="4885" y="9148"/>
                    </a:cubicBezTo>
                    <a:lnTo>
                      <a:pt x="16869" y="9148"/>
                    </a:lnTo>
                    <a:cubicBezTo>
                      <a:pt x="16722" y="7463"/>
                      <a:pt x="16134" y="6141"/>
                      <a:pt x="15104" y="5187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buClrTx/>
                  <a:buFontTx/>
                  <a:def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id="{A9EEA80A-2A46-844B-BB2D-1435092E6BFE}"/>
                  </a:ext>
                </a:extLst>
              </p:cNvPr>
              <p:cNvSpPr/>
              <p:nvPr/>
            </p:nvSpPr>
            <p:spPr>
              <a:xfrm>
                <a:off x="2578607" y="47820"/>
                <a:ext cx="696097" cy="1287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55" y="7731"/>
                    </a:moveTo>
                    <a:lnTo>
                      <a:pt x="0" y="7731"/>
                    </a:lnTo>
                    <a:lnTo>
                      <a:pt x="0" y="4819"/>
                    </a:lnTo>
                    <a:lnTo>
                      <a:pt x="6055" y="4819"/>
                    </a:lnTo>
                    <a:lnTo>
                      <a:pt x="6055" y="0"/>
                    </a:lnTo>
                    <a:lnTo>
                      <a:pt x="12402" y="0"/>
                    </a:lnTo>
                    <a:lnTo>
                      <a:pt x="12402" y="4819"/>
                    </a:lnTo>
                    <a:lnTo>
                      <a:pt x="21600" y="4819"/>
                    </a:lnTo>
                    <a:lnTo>
                      <a:pt x="21600" y="7731"/>
                    </a:lnTo>
                    <a:lnTo>
                      <a:pt x="12397" y="7731"/>
                    </a:lnTo>
                    <a:lnTo>
                      <a:pt x="12397" y="15114"/>
                    </a:lnTo>
                    <a:cubicBezTo>
                      <a:pt x="12397" y="16343"/>
                      <a:pt x="12788" y="17220"/>
                      <a:pt x="13564" y="17744"/>
                    </a:cubicBezTo>
                    <a:cubicBezTo>
                      <a:pt x="14340" y="18268"/>
                      <a:pt x="15669" y="18532"/>
                      <a:pt x="17552" y="18530"/>
                    </a:cubicBezTo>
                    <a:cubicBezTo>
                      <a:pt x="18388" y="18530"/>
                      <a:pt x="19096" y="18511"/>
                      <a:pt x="19679" y="18474"/>
                    </a:cubicBezTo>
                    <a:cubicBezTo>
                      <a:pt x="20262" y="18437"/>
                      <a:pt x="20901" y="18388"/>
                      <a:pt x="21600" y="18323"/>
                    </a:cubicBezTo>
                    <a:lnTo>
                      <a:pt x="21600" y="21206"/>
                    </a:lnTo>
                    <a:cubicBezTo>
                      <a:pt x="20802" y="21331"/>
                      <a:pt x="19992" y="21426"/>
                      <a:pt x="19169" y="21489"/>
                    </a:cubicBezTo>
                    <a:cubicBezTo>
                      <a:pt x="18229" y="21563"/>
                      <a:pt x="17282" y="21600"/>
                      <a:pt x="16330" y="21600"/>
                    </a:cubicBezTo>
                    <a:cubicBezTo>
                      <a:pt x="9477" y="21600"/>
                      <a:pt x="6051" y="19573"/>
                      <a:pt x="6051" y="15522"/>
                    </a:cubicBezTo>
                    <a:lnTo>
                      <a:pt x="6055" y="7731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buClrTx/>
                  <a:buFontTx/>
                  <a:def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" name="Freeform 23">
                <a:extLst>
                  <a:ext uri="{FF2B5EF4-FFF2-40B4-BE49-F238E27FC236}">
                    <a16:creationId xmlns:a16="http://schemas.microsoft.com/office/drawing/2014/main" id="{ABE95056-114C-8042-8BDC-DB33C2DBEE16}"/>
                  </a:ext>
                </a:extLst>
              </p:cNvPr>
              <p:cNvSpPr/>
              <p:nvPr/>
            </p:nvSpPr>
            <p:spPr>
              <a:xfrm>
                <a:off x="3372546" y="311662"/>
                <a:ext cx="968344" cy="102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7" y="21105"/>
                    </a:moveTo>
                    <a:lnTo>
                      <a:pt x="17118" y="21105"/>
                    </a:lnTo>
                    <a:lnTo>
                      <a:pt x="17118" y="18221"/>
                    </a:lnTo>
                    <a:cubicBezTo>
                      <a:pt x="16323" y="19301"/>
                      <a:pt x="15311" y="20136"/>
                      <a:pt x="14085" y="20721"/>
                    </a:cubicBezTo>
                    <a:cubicBezTo>
                      <a:pt x="12858" y="21306"/>
                      <a:pt x="11461" y="21600"/>
                      <a:pt x="9898" y="21600"/>
                    </a:cubicBezTo>
                    <a:cubicBezTo>
                      <a:pt x="7972" y="21600"/>
                      <a:pt x="6267" y="21134"/>
                      <a:pt x="4781" y="20206"/>
                    </a:cubicBezTo>
                    <a:cubicBezTo>
                      <a:pt x="3295" y="19277"/>
                      <a:pt x="2127" y="18000"/>
                      <a:pt x="1276" y="16372"/>
                    </a:cubicBezTo>
                    <a:cubicBezTo>
                      <a:pt x="425" y="14745"/>
                      <a:pt x="0" y="12885"/>
                      <a:pt x="0" y="10790"/>
                    </a:cubicBezTo>
                    <a:cubicBezTo>
                      <a:pt x="0" y="8682"/>
                      <a:pt x="432" y="6817"/>
                      <a:pt x="1298" y="5196"/>
                    </a:cubicBezTo>
                    <a:cubicBezTo>
                      <a:pt x="2164" y="3574"/>
                      <a:pt x="3360" y="2305"/>
                      <a:pt x="4886" y="1383"/>
                    </a:cubicBezTo>
                    <a:cubicBezTo>
                      <a:pt x="6415" y="460"/>
                      <a:pt x="8169" y="0"/>
                      <a:pt x="10151" y="0"/>
                    </a:cubicBezTo>
                    <a:cubicBezTo>
                      <a:pt x="11643" y="0"/>
                      <a:pt x="12984" y="274"/>
                      <a:pt x="14171" y="821"/>
                    </a:cubicBezTo>
                    <a:cubicBezTo>
                      <a:pt x="15342" y="1356"/>
                      <a:pt x="16353" y="2154"/>
                      <a:pt x="17121" y="3144"/>
                    </a:cubicBezTo>
                    <a:lnTo>
                      <a:pt x="17121" y="495"/>
                    </a:lnTo>
                    <a:lnTo>
                      <a:pt x="21600" y="495"/>
                    </a:lnTo>
                    <a:lnTo>
                      <a:pt x="21600" y="21105"/>
                    </a:lnTo>
                    <a:close/>
                    <a:moveTo>
                      <a:pt x="17032" y="7707"/>
                    </a:moveTo>
                    <a:cubicBezTo>
                      <a:pt x="16541" y="6534"/>
                      <a:pt x="15771" y="5609"/>
                      <a:pt x="14720" y="4931"/>
                    </a:cubicBezTo>
                    <a:cubicBezTo>
                      <a:pt x="13665" y="4252"/>
                      <a:pt x="12448" y="3912"/>
                      <a:pt x="11067" y="3912"/>
                    </a:cubicBezTo>
                    <a:cubicBezTo>
                      <a:pt x="9112" y="3912"/>
                      <a:pt x="7559" y="4532"/>
                      <a:pt x="6400" y="5769"/>
                    </a:cubicBezTo>
                    <a:cubicBezTo>
                      <a:pt x="5240" y="7006"/>
                      <a:pt x="4661" y="8680"/>
                      <a:pt x="4661" y="10790"/>
                    </a:cubicBezTo>
                    <a:cubicBezTo>
                      <a:pt x="4661" y="12912"/>
                      <a:pt x="5219" y="14591"/>
                      <a:pt x="6335" y="15828"/>
                    </a:cubicBezTo>
                    <a:cubicBezTo>
                      <a:pt x="7451" y="17068"/>
                      <a:pt x="8964" y="17685"/>
                      <a:pt x="10876" y="17685"/>
                    </a:cubicBezTo>
                    <a:cubicBezTo>
                      <a:pt x="12284" y="17685"/>
                      <a:pt x="13539" y="17342"/>
                      <a:pt x="14642" y="16658"/>
                    </a:cubicBezTo>
                    <a:cubicBezTo>
                      <a:pt x="15746" y="15974"/>
                      <a:pt x="16541" y="15051"/>
                      <a:pt x="17028" y="13890"/>
                    </a:cubicBezTo>
                    <a:lnTo>
                      <a:pt x="17032" y="770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buClrTx/>
                  <a:buFontTx/>
                  <a:def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" name="Group 31">
              <a:extLst>
                <a:ext uri="{FF2B5EF4-FFF2-40B4-BE49-F238E27FC236}">
                  <a16:creationId xmlns:a16="http://schemas.microsoft.com/office/drawing/2014/main" id="{9A15A64C-0681-C74B-A2A0-50CB1AD42843}"/>
                </a:ext>
              </a:extLst>
            </p:cNvPr>
            <p:cNvGrpSpPr/>
            <p:nvPr/>
          </p:nvGrpSpPr>
          <p:grpSpPr>
            <a:xfrm>
              <a:off x="-1" y="-1"/>
              <a:ext cx="2079721" cy="1382237"/>
              <a:chOff x="0" y="0"/>
              <a:chExt cx="2079719" cy="1382235"/>
            </a:xfrm>
          </p:grpSpPr>
          <p:grpSp>
            <p:nvGrpSpPr>
              <p:cNvPr id="8" name="Graphic 16">
                <a:extLst>
                  <a:ext uri="{FF2B5EF4-FFF2-40B4-BE49-F238E27FC236}">
                    <a16:creationId xmlns:a16="http://schemas.microsoft.com/office/drawing/2014/main" id="{FD154D19-9797-954B-B0D0-161FAB2FE63C}"/>
                  </a:ext>
                </a:extLst>
              </p:cNvPr>
              <p:cNvGrpSpPr/>
              <p:nvPr/>
            </p:nvGrpSpPr>
            <p:grpSpPr>
              <a:xfrm>
                <a:off x="-1" y="-1"/>
                <a:ext cx="2079721" cy="1382237"/>
                <a:chOff x="0" y="0"/>
                <a:chExt cx="2079719" cy="1382235"/>
              </a:xfrm>
            </p:grpSpPr>
            <p:sp>
              <p:nvSpPr>
                <p:cNvPr id="11" name="Freeform 25">
                  <a:extLst>
                    <a:ext uri="{FF2B5EF4-FFF2-40B4-BE49-F238E27FC236}">
                      <a16:creationId xmlns:a16="http://schemas.microsoft.com/office/drawing/2014/main" id="{065425EE-6C5B-A447-8429-33B2E96AC93A}"/>
                    </a:ext>
                  </a:extLst>
                </p:cNvPr>
                <p:cNvSpPr/>
                <p:nvPr/>
              </p:nvSpPr>
              <p:spPr>
                <a:xfrm>
                  <a:off x="1040343" y="432596"/>
                  <a:ext cx="1039377" cy="949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45" y="4074"/>
                      </a:moveTo>
                      <a:lnTo>
                        <a:pt x="16744" y="4074"/>
                      </a:lnTo>
                      <a:cubicBezTo>
                        <a:pt x="17215" y="6168"/>
                        <a:pt x="17476" y="8488"/>
                        <a:pt x="17476" y="10930"/>
                      </a:cubicBezTo>
                      <a:cubicBezTo>
                        <a:pt x="17476" y="14442"/>
                        <a:pt x="16425" y="16482"/>
                        <a:pt x="14248" y="16482"/>
                      </a:cubicBezTo>
                      <a:cubicBezTo>
                        <a:pt x="12160" y="16482"/>
                        <a:pt x="11163" y="14973"/>
                        <a:pt x="7200" y="7994"/>
                      </a:cubicBezTo>
                      <a:lnTo>
                        <a:pt x="4667" y="3370"/>
                      </a:lnTo>
                      <a:cubicBezTo>
                        <a:pt x="3981" y="2150"/>
                        <a:pt x="3323" y="1025"/>
                        <a:pt x="2691" y="0"/>
                      </a:cubicBezTo>
                      <a:lnTo>
                        <a:pt x="350" y="0"/>
                      </a:lnTo>
                      <a:lnTo>
                        <a:pt x="0" y="4980"/>
                      </a:lnTo>
                      <a:cubicBezTo>
                        <a:pt x="454" y="5781"/>
                        <a:pt x="933" y="6646"/>
                        <a:pt x="1436" y="7573"/>
                      </a:cubicBezTo>
                      <a:lnTo>
                        <a:pt x="3555" y="11474"/>
                      </a:lnTo>
                      <a:cubicBezTo>
                        <a:pt x="7682" y="19035"/>
                        <a:pt x="9983" y="21600"/>
                        <a:pt x="14153" y="21600"/>
                      </a:cubicBezTo>
                      <a:cubicBezTo>
                        <a:pt x="18938" y="21600"/>
                        <a:pt x="21600" y="17359"/>
                        <a:pt x="21600" y="10588"/>
                      </a:cubicBezTo>
                      <a:cubicBezTo>
                        <a:pt x="21597" y="8318"/>
                        <a:pt x="21367" y="6127"/>
                        <a:pt x="20945" y="407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3000">
                      <a:srgbClr val="0064E0"/>
                    </a:gs>
                    <a:gs pos="82000">
                      <a:srgbClr val="2C7FF4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400">
                    <a:buClrTx/>
                    <a:buFontTx/>
                    <a:def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12" name="Freeform 26">
                  <a:extLst>
                    <a:ext uri="{FF2B5EF4-FFF2-40B4-BE49-F238E27FC236}">
                      <a16:creationId xmlns:a16="http://schemas.microsoft.com/office/drawing/2014/main" id="{4806636C-DE1A-3148-AA44-B1DCD07CA070}"/>
                    </a:ext>
                  </a:extLst>
                </p:cNvPr>
                <p:cNvSpPr/>
                <p:nvPr/>
              </p:nvSpPr>
              <p:spPr>
                <a:xfrm>
                  <a:off x="1057341" y="0"/>
                  <a:ext cx="991008" cy="611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175" y="6296"/>
                      </a:moveTo>
                      <a:cubicBezTo>
                        <a:pt x="12762" y="6296"/>
                        <a:pt x="15823" y="12586"/>
                        <a:pt x="17193" y="21600"/>
                      </a:cubicBezTo>
                      <a:lnTo>
                        <a:pt x="21600" y="21600"/>
                      </a:lnTo>
                      <a:cubicBezTo>
                        <a:pt x="19874" y="9170"/>
                        <a:pt x="15073" y="0"/>
                        <a:pt x="9488" y="0"/>
                      </a:cubicBezTo>
                      <a:cubicBezTo>
                        <a:pt x="5771" y="0"/>
                        <a:pt x="2868" y="4534"/>
                        <a:pt x="235" y="10297"/>
                      </a:cubicBezTo>
                      <a:lnTo>
                        <a:pt x="0" y="15270"/>
                      </a:lnTo>
                      <a:lnTo>
                        <a:pt x="2455" y="15270"/>
                      </a:lnTo>
                      <a:cubicBezTo>
                        <a:pt x="4847" y="9277"/>
                        <a:pt x="6822" y="6296"/>
                        <a:pt x="9175" y="629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3000">
                      <a:srgbClr val="2C7FF4"/>
                    </a:gs>
                    <a:gs pos="100000">
                      <a:srgbClr val="2D81F6"/>
                    </a:gs>
                  </a:gsLst>
                  <a:lin ang="108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400">
                    <a:buClrTx/>
                    <a:buFontTx/>
                    <a:def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13" name="Freeform 27">
                  <a:extLst>
                    <a:ext uri="{FF2B5EF4-FFF2-40B4-BE49-F238E27FC236}">
                      <a16:creationId xmlns:a16="http://schemas.microsoft.com/office/drawing/2014/main" id="{DC343C49-0D49-C54C-BEAF-E499AE55FCFA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1067984" cy="13820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086" y="0"/>
                      </a:moveTo>
                      <a:cubicBezTo>
                        <a:pt x="5243" y="0"/>
                        <a:pt x="0" y="6882"/>
                        <a:pt x="0" y="14167"/>
                      </a:cubicBezTo>
                      <a:cubicBezTo>
                        <a:pt x="0" y="18725"/>
                        <a:pt x="2854" y="21600"/>
                        <a:pt x="7633" y="21600"/>
                      </a:cubicBezTo>
                      <a:cubicBezTo>
                        <a:pt x="11074" y="21600"/>
                        <a:pt x="13548" y="20347"/>
                        <a:pt x="17947" y="14405"/>
                      </a:cubicBezTo>
                      <a:cubicBezTo>
                        <a:pt x="17947" y="14405"/>
                        <a:pt x="19780" y="11904"/>
                        <a:pt x="21041" y="10180"/>
                      </a:cubicBezTo>
                      <a:lnTo>
                        <a:pt x="21600" y="4558"/>
                      </a:lnTo>
                      <a:cubicBezTo>
                        <a:pt x="18246" y="1257"/>
                        <a:pt x="15443" y="0"/>
                        <a:pt x="12086" y="0"/>
                      </a:cubicBezTo>
                      <a:close/>
                      <a:moveTo>
                        <a:pt x="14593" y="12796"/>
                      </a:moveTo>
                      <a:cubicBezTo>
                        <a:pt x="11026" y="17116"/>
                        <a:pt x="9794" y="18084"/>
                        <a:pt x="7807" y="18084"/>
                      </a:cubicBezTo>
                      <a:cubicBezTo>
                        <a:pt x="5763" y="18084"/>
                        <a:pt x="4548" y="16697"/>
                        <a:pt x="4548" y="14226"/>
                      </a:cubicBezTo>
                      <a:cubicBezTo>
                        <a:pt x="4548" y="8938"/>
                        <a:pt x="7960" y="3529"/>
                        <a:pt x="12027" y="3529"/>
                      </a:cubicBezTo>
                      <a:cubicBezTo>
                        <a:pt x="14230" y="3529"/>
                        <a:pt x="16071" y="4512"/>
                        <a:pt x="18889" y="7631"/>
                      </a:cubicBezTo>
                      <a:cubicBezTo>
                        <a:pt x="16214" y="10806"/>
                        <a:pt x="14593" y="12796"/>
                        <a:pt x="14593" y="1279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41000">
                      <a:srgbClr val="0064E0"/>
                    </a:gs>
                    <a:gs pos="99000">
                      <a:srgbClr val="2D81F6"/>
                    </a:gs>
                  </a:gsLst>
                  <a:lin ang="18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400">
                    <a:buClrTx/>
                    <a:buFontTx/>
                    <a:def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14" name="Freeform 28">
                  <a:extLst>
                    <a:ext uri="{FF2B5EF4-FFF2-40B4-BE49-F238E27FC236}">
                      <a16:creationId xmlns:a16="http://schemas.microsoft.com/office/drawing/2014/main" id="{D7D43BA7-BCFF-174E-8969-114CF622BB97}"/>
                    </a:ext>
                  </a:extLst>
                </p:cNvPr>
                <p:cNvSpPr/>
                <p:nvPr/>
              </p:nvSpPr>
              <p:spPr>
                <a:xfrm>
                  <a:off x="594659" y="-1"/>
                  <a:ext cx="670392" cy="790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5856"/>
                      </a:moveTo>
                      <a:cubicBezTo>
                        <a:pt x="13082" y="4114"/>
                        <a:pt x="7414" y="0"/>
                        <a:pt x="94" y="0"/>
                      </a:cubicBezTo>
                      <a:lnTo>
                        <a:pt x="0" y="6167"/>
                      </a:lnTo>
                      <a:cubicBezTo>
                        <a:pt x="4791" y="6167"/>
                        <a:pt x="8505" y="9368"/>
                        <a:pt x="16582" y="20898"/>
                      </a:cubicBezTo>
                      <a:lnTo>
                        <a:pt x="17076" y="21600"/>
                      </a:lnTo>
                      <a:lnTo>
                        <a:pt x="21600" y="15856"/>
                      </a:lnTo>
                      <a:close/>
                    </a:path>
                  </a:pathLst>
                </a:custGeom>
                <a:solidFill>
                  <a:srgbClr val="0064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400">
                    <a:buClrTx/>
                    <a:buFontTx/>
                    <a:def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sp>
            <p:nvSpPr>
              <p:cNvPr id="10" name="Freeform 30">
                <a:extLst>
                  <a:ext uri="{FF2B5EF4-FFF2-40B4-BE49-F238E27FC236}">
                    <a16:creationId xmlns:a16="http://schemas.microsoft.com/office/drawing/2014/main" id="{3B95C952-FB62-F34C-902D-BF9ED888BFDA}"/>
                  </a:ext>
                </a:extLst>
              </p:cNvPr>
              <p:cNvSpPr/>
              <p:nvPr/>
            </p:nvSpPr>
            <p:spPr>
              <a:xfrm>
                <a:off x="1802081" y="403434"/>
                <a:ext cx="259811" cy="285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63" y="15779"/>
                    </a:moveTo>
                    <a:cubicBezTo>
                      <a:pt x="19095" y="10167"/>
                      <a:pt x="17188" y="4869"/>
                      <a:pt x="14844" y="0"/>
                    </a:cubicBezTo>
                    <a:lnTo>
                      <a:pt x="0" y="5413"/>
                    </a:lnTo>
                    <a:cubicBezTo>
                      <a:pt x="1436" y="8617"/>
                      <a:pt x="2666" y="12093"/>
                      <a:pt x="3665" y="15779"/>
                    </a:cubicBezTo>
                    <a:lnTo>
                      <a:pt x="3654" y="15779"/>
                    </a:lnTo>
                    <a:cubicBezTo>
                      <a:pt x="4159" y="17663"/>
                      <a:pt x="4607" y="19611"/>
                      <a:pt x="4986" y="21600"/>
                    </a:cubicBezTo>
                    <a:lnTo>
                      <a:pt x="21600" y="21108"/>
                    </a:lnTo>
                    <a:cubicBezTo>
                      <a:pt x="21278" y="19297"/>
                      <a:pt x="20899" y="17527"/>
                      <a:pt x="20463" y="15779"/>
                    </a:cubicBezTo>
                    <a:close/>
                  </a:path>
                </a:pathLst>
              </a:custGeom>
              <a:solidFill>
                <a:srgbClr val="2C7F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buClrTx/>
                  <a:buFontTx/>
                  <a:def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878B7-7305-0644-9678-4A5EC4E2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Washington University in St. Louis - Wikipedia">
            <a:extLst>
              <a:ext uri="{FF2B5EF4-FFF2-40B4-BE49-F238E27FC236}">
                <a16:creationId xmlns:a16="http://schemas.microsoft.com/office/drawing/2014/main" id="{9F020BA4-8F65-0E47-B763-7083DE041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59" y="287961"/>
            <a:ext cx="877614" cy="8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t Shield">
            <a:extLst>
              <a:ext uri="{FF2B5EF4-FFF2-40B4-BE49-F238E27FC236}">
                <a16:creationId xmlns:a16="http://schemas.microsoft.com/office/drawing/2014/main" id="{65602927-78A8-ED40-9F1A-EE767A7C1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626" y="256496"/>
            <a:ext cx="752241" cy="8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rnell University - Wikipedia">
            <a:extLst>
              <a:ext uri="{FF2B5EF4-FFF2-40B4-BE49-F238E27FC236}">
                <a16:creationId xmlns:a16="http://schemas.microsoft.com/office/drawing/2014/main" id="{A01648C2-B14E-C648-BB9A-F48002EFE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48" y="288831"/>
            <a:ext cx="877614" cy="8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7CF87B-22EF-864C-9067-10C1544F6CF9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0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635E-DA71-D449-A887-6A5DDC57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SecNDP Encryption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8B400-1AF6-E040-BBFD-63A974505D50}"/>
              </a:ext>
            </a:extLst>
          </p:cNvPr>
          <p:cNvSpPr/>
          <p:nvPr/>
        </p:nvSpPr>
        <p:spPr>
          <a:xfrm>
            <a:off x="820215" y="1605164"/>
            <a:ext cx="7657915" cy="2455421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71"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04C1C6-0EE3-5545-A0FD-3E8E8B144749}"/>
                  </a:ext>
                </a:extLst>
              </p:cNvPr>
              <p:cNvSpPr txBox="1"/>
              <p:nvPr/>
            </p:nvSpPr>
            <p:spPr>
              <a:xfrm>
                <a:off x="820215" y="3137401"/>
                <a:ext cx="1116203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baseline="30000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>
                  <a:solidFill>
                    <a:srgbClr val="007E59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04C1C6-0EE3-5545-A0FD-3E8E8B144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15" y="3137401"/>
                <a:ext cx="1116203" cy="338554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4694E6-0868-E541-A820-2A30F3A27B9E}"/>
                  </a:ext>
                </a:extLst>
              </p:cNvPr>
              <p:cNvSpPr txBox="1"/>
              <p:nvPr/>
            </p:nvSpPr>
            <p:spPr>
              <a:xfrm>
                <a:off x="2132751" y="2273380"/>
                <a:ext cx="2567369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𝑎𝑑𝑑𝑟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𝑣𝑒𝑟𝑠𝑖𝑜𝑛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4694E6-0868-E541-A820-2A30F3A27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751" y="2273380"/>
                <a:ext cx="2567369" cy="338554"/>
              </a:xfrm>
              <a:prstGeom prst="rect">
                <a:avLst/>
              </a:prstGeom>
              <a:blipFill>
                <a:blip r:embed="rId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226FF-B023-4C4A-A7C9-BCD40795DE11}"/>
                  </a:ext>
                </a:extLst>
              </p:cNvPr>
              <p:cNvSpPr txBox="1"/>
              <p:nvPr/>
            </p:nvSpPr>
            <p:spPr>
              <a:xfrm>
                <a:off x="2131220" y="2517569"/>
                <a:ext cx="1296060" cy="3329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zh-CN" alt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baseline="-25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1600" b="1" baseline="-25000" dirty="0">
                  <a:solidFill>
                    <a:srgbClr val="007E59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226FF-B023-4C4A-A7C9-BCD40795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220" y="2517569"/>
                <a:ext cx="1296060" cy="3329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D34FCF-8CE8-6445-9215-A7055A789A13}"/>
              </a:ext>
            </a:extLst>
          </p:cNvPr>
          <p:cNvCxnSpPr>
            <a:cxnSpLocks/>
          </p:cNvCxnSpPr>
          <p:nvPr/>
        </p:nvCxnSpPr>
        <p:spPr>
          <a:xfrm>
            <a:off x="1933358" y="3956284"/>
            <a:ext cx="2402842" cy="4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8806E0-4138-1245-8734-1A97562FE469}"/>
              </a:ext>
            </a:extLst>
          </p:cNvPr>
          <p:cNvCxnSpPr>
            <a:cxnSpLocks/>
          </p:cNvCxnSpPr>
          <p:nvPr/>
        </p:nvCxnSpPr>
        <p:spPr>
          <a:xfrm>
            <a:off x="4369809" y="3969753"/>
            <a:ext cx="866508" cy="3516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E353EB-808D-E844-8A38-BFE2B0BF2D1D}"/>
                  </a:ext>
                </a:extLst>
              </p:cNvPr>
              <p:cNvSpPr txBox="1"/>
              <p:nvPr/>
            </p:nvSpPr>
            <p:spPr>
              <a:xfrm>
                <a:off x="4187477" y="4016651"/>
                <a:ext cx="438005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E353EB-808D-E844-8A38-BFE2B0BF2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477" y="4016651"/>
                <a:ext cx="43800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96633D5-1AE8-CE4B-9652-74BB022DE89F}"/>
              </a:ext>
            </a:extLst>
          </p:cNvPr>
          <p:cNvSpPr txBox="1"/>
          <p:nvPr/>
        </p:nvSpPr>
        <p:spPr>
          <a:xfrm>
            <a:off x="4481645" y="5500870"/>
            <a:ext cx="248146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Untrusted 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B5ED9-699E-1E4A-B862-68CF3F1E82AC}"/>
              </a:ext>
            </a:extLst>
          </p:cNvPr>
          <p:cNvSpPr txBox="1"/>
          <p:nvPr/>
        </p:nvSpPr>
        <p:spPr>
          <a:xfrm>
            <a:off x="838206" y="2666316"/>
            <a:ext cx="1098378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Plaintext </a:t>
            </a:r>
          </a:p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data</a:t>
            </a:r>
          </a:p>
        </p:txBody>
      </p:sp>
      <p:sp>
        <p:nvSpPr>
          <p:cNvPr id="13" name="Line Callout 2 12">
            <a:extLst>
              <a:ext uri="{FF2B5EF4-FFF2-40B4-BE49-F238E27FC236}">
                <a16:creationId xmlns:a16="http://schemas.microsoft.com/office/drawing/2014/main" id="{3350A409-6023-AA4E-8E17-1EB9274DE8AA}"/>
              </a:ext>
            </a:extLst>
          </p:cNvPr>
          <p:cNvSpPr/>
          <p:nvPr/>
        </p:nvSpPr>
        <p:spPr>
          <a:xfrm>
            <a:off x="8613434" y="2353043"/>
            <a:ext cx="3397591" cy="1504582"/>
          </a:xfrm>
          <a:prstGeom prst="borderCallout2">
            <a:avLst>
              <a:gd name="adj1" fmla="val 50509"/>
              <a:gd name="adj2" fmla="val 268"/>
              <a:gd name="adj3" fmla="val 50770"/>
              <a:gd name="adj4" fmla="val -91267"/>
              <a:gd name="adj5" fmla="val 12155"/>
              <a:gd name="adj6" fmla="val -130802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defTabSz="1218971">
              <a:buClr>
                <a:srgbClr val="000000"/>
              </a:buClr>
            </a:pPr>
            <a:r>
              <a:rPr lang="en-US" sz="1866">
                <a:solidFill>
                  <a:srgbClr val="000000"/>
                </a:solidFill>
                <a:latin typeface="Arial"/>
              </a:rPr>
              <a:t>OTP takes the address and a version number as inputs.</a:t>
            </a:r>
          </a:p>
          <a:p>
            <a:pPr defTabSz="1218971">
              <a:buClr>
                <a:srgbClr val="000000"/>
              </a:buClr>
            </a:pPr>
            <a:r>
              <a:rPr lang="en-US" sz="1866">
                <a:solidFill>
                  <a:srgbClr val="000000"/>
                </a:solidFill>
                <a:latin typeface="Arial"/>
              </a:rPr>
              <a:t>On-chip AES engines can generate OTP efficiently in parallel with memory accesses.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D37A9A-E2BB-0A44-8B37-FBE4636EFF80}"/>
              </a:ext>
            </a:extLst>
          </p:cNvPr>
          <p:cNvGrpSpPr/>
          <p:nvPr/>
        </p:nvGrpSpPr>
        <p:grpSpPr>
          <a:xfrm>
            <a:off x="3436787" y="4392900"/>
            <a:ext cx="3816758" cy="1055315"/>
            <a:chOff x="6352709" y="725472"/>
            <a:chExt cx="3421167" cy="10219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9CA31C-8F5C-194A-9477-0B2A0EDC4694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16" name="Graphic 15" descr="Processor with solid fill">
              <a:extLst>
                <a:ext uri="{FF2B5EF4-FFF2-40B4-BE49-F238E27FC236}">
                  <a16:creationId xmlns:a16="http://schemas.microsoft.com/office/drawing/2014/main" id="{218FB52E-86E2-D446-A8E4-387721B69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17" name="Graphic 16" descr="Processor with solid fill">
              <a:extLst>
                <a:ext uri="{FF2B5EF4-FFF2-40B4-BE49-F238E27FC236}">
                  <a16:creationId xmlns:a16="http://schemas.microsoft.com/office/drawing/2014/main" id="{0E2E4DE8-FE32-FB4D-8001-6D10EBDBD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18" name="Graphic 17" descr="Processor with solid fill">
              <a:extLst>
                <a:ext uri="{FF2B5EF4-FFF2-40B4-BE49-F238E27FC236}">
                  <a16:creationId xmlns:a16="http://schemas.microsoft.com/office/drawing/2014/main" id="{C585A5A4-C018-F04C-A0D3-4A6A9379E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19" name="Graphic 18" descr="Processor with solid fill">
              <a:extLst>
                <a:ext uri="{FF2B5EF4-FFF2-40B4-BE49-F238E27FC236}">
                  <a16:creationId xmlns:a16="http://schemas.microsoft.com/office/drawing/2014/main" id="{3467C397-6460-E146-8BFC-3AE4782A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20" name="Graphic 19" descr="Processor with solid fill">
              <a:extLst>
                <a:ext uri="{FF2B5EF4-FFF2-40B4-BE49-F238E27FC236}">
                  <a16:creationId xmlns:a16="http://schemas.microsoft.com/office/drawing/2014/main" id="{E3344CAC-382D-5B41-B327-ACE83BF7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D5F845-37A7-6F47-AA2B-5F9E9354268C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8DF647-E5F5-F248-9B61-60D2F4252A94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C69EF9-6457-9043-8F1F-D04250BCB8C7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04BA6F-DD01-2E46-9821-D3BD4E9BC7E4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4E870E-68EF-3D42-9A5F-EC61B831ABAF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B3B74B-867F-8644-8F2A-9BFA2BD60F3E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B88981-0CAB-9A4E-9C9A-BA7130FD3C20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B8F318-D363-A14A-BFC2-286F54921363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9C19DDA-C6D6-404C-A2E9-D861CE6CCDBB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A02B9C-DC20-EA45-B3C3-6ECAAF0DFF33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25FD7C-A915-EC4F-9B82-42DB9EFBEDA2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34A18A-8FAF-0047-AD19-E03FA0973BCF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316286A-0D38-9743-93CC-76DE3F9DB449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D184CDA-B0CE-444B-AA3E-2C52978D9ECB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007621-2219-2540-BFC5-5BB627AC7598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9BDF5-1F51-2A4D-8B87-C2AF1F29404D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2A58F75-B09C-CE41-86A8-4B004CA9D858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59CFECE-E19A-8748-9BCC-150A9EFAB27E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47CD4A9-DEC6-DF42-B6A2-BFC8A8F2D355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875F456-E1CC-9642-B55C-B27E3CA4AAB4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8668DB6-D9DB-2E42-AD18-200367CF6FE7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C8EB82C-9291-EC45-B6B6-2F1238986AE1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E77267E-788B-F64F-BA6C-DBA1474D436D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5CCB972-83CA-5941-AB89-DAF94DF7B61B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E5B505A-61F6-7A4D-875B-9F7E67932624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ECCD388-4117-6640-AA4F-2B1B6CB4F5B4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570DA2-18B8-0046-9435-0C6304DB2299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3EDD760-8BC7-A048-9870-7653F866E61E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8C98E9-3ECC-7E4E-B7E8-1224CDF53476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D252BD-3AA3-3A4C-992C-81CF9AADD27B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A054179-6381-3042-A0C5-11982E48D014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15723F6-D28C-D547-BAA8-D52735141D44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213999D-CB67-5743-BE82-C0255883EC14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F1EF7D-DF09-554A-9AE1-876DA7973A8C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5FF54BB-AFE4-CE43-8C2D-F203B3E8D48C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CBC81CA-1096-B344-B6D4-12D013B88DC5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C6B2A20-5434-5641-9073-2A72528DC29D}"/>
              </a:ext>
            </a:extLst>
          </p:cNvPr>
          <p:cNvSpPr/>
          <p:nvPr/>
        </p:nvSpPr>
        <p:spPr>
          <a:xfrm>
            <a:off x="5004236" y="4595551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pic>
        <p:nvPicPr>
          <p:cNvPr id="58" name="Graphic 57" descr="Lock with solid fill">
            <a:extLst>
              <a:ext uri="{FF2B5EF4-FFF2-40B4-BE49-F238E27FC236}">
                <a16:creationId xmlns:a16="http://schemas.microsoft.com/office/drawing/2014/main" id="{530CC656-5FA3-C049-9309-68F1B39321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4006" y="3610270"/>
            <a:ext cx="323828" cy="32382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73A757C-0EC8-684F-BE8A-C938BA0FED8E}"/>
              </a:ext>
            </a:extLst>
          </p:cNvPr>
          <p:cNvSpPr txBox="1"/>
          <p:nvPr/>
        </p:nvSpPr>
        <p:spPr>
          <a:xfrm>
            <a:off x="820215" y="1185896"/>
            <a:ext cx="521231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71">
              <a:buClr>
                <a:srgbClr val="000000"/>
              </a:buClr>
            </a:pPr>
            <a:r>
              <a:rPr lang="en-US" sz="1866" b="1">
                <a:solidFill>
                  <a:srgbClr val="92D050"/>
                </a:solidFill>
                <a:latin typeface="Arial"/>
                <a:cs typeface="Arial"/>
              </a:rPr>
              <a:t>Encryption </a:t>
            </a:r>
            <a:r>
              <a:rPr lang="en-US" sz="1866">
                <a:solidFill>
                  <a:srgbClr val="92D050"/>
                </a:solidFill>
                <a:latin typeface="Arial"/>
                <a:cs typeface="Arial"/>
              </a:rPr>
              <a:t>(in the processor)</a:t>
            </a:r>
          </a:p>
        </p:txBody>
      </p:sp>
      <p:sp>
        <p:nvSpPr>
          <p:cNvPr id="62" name="Line Callout 2 61">
            <a:extLst>
              <a:ext uri="{FF2B5EF4-FFF2-40B4-BE49-F238E27FC236}">
                <a16:creationId xmlns:a16="http://schemas.microsoft.com/office/drawing/2014/main" id="{EAC10D60-CD76-BD4F-A2AD-0CFE344F106B}"/>
              </a:ext>
            </a:extLst>
          </p:cNvPr>
          <p:cNvSpPr/>
          <p:nvPr/>
        </p:nvSpPr>
        <p:spPr>
          <a:xfrm>
            <a:off x="3142649" y="1645258"/>
            <a:ext cx="2428219" cy="702886"/>
          </a:xfrm>
          <a:prstGeom prst="borderCallout2">
            <a:avLst>
              <a:gd name="adj1" fmla="val 50746"/>
              <a:gd name="adj2" fmla="val -479"/>
              <a:gd name="adj3" fmla="val 51017"/>
              <a:gd name="adj4" fmla="val -6625"/>
              <a:gd name="adj5" fmla="val 100689"/>
              <a:gd name="adj6" fmla="val -1111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2666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D4D276-D76A-8C4D-BBC8-B1764064008D}"/>
              </a:ext>
            </a:extLst>
          </p:cNvPr>
          <p:cNvSpPr txBox="1"/>
          <p:nvPr/>
        </p:nvSpPr>
        <p:spPr>
          <a:xfrm>
            <a:off x="3128010" y="1588554"/>
            <a:ext cx="249526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defRPr/>
            </a:pPr>
            <a:r>
              <a:rPr lang="en-US" sz="1600" b="1">
                <a:solidFill>
                  <a:prstClr val="black"/>
                </a:solidFill>
                <a:latin typeface="Calibri Light" panose="020F0302020204030204"/>
              </a:rPr>
              <a:t>a.k.a., “One time pad (OTP)” or “encrypted counter” using a block cipher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017E9-8A67-4D4C-979F-E80BC09D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10</a:t>
            </a:fld>
            <a:endParaRPr lang="en-US"/>
          </a:p>
        </p:txBody>
      </p:sp>
      <p:pic>
        <p:nvPicPr>
          <p:cNvPr id="64" name="Picture 4" descr="The 100 × 100 random bitmap images of two chann nels PRN streams. The... |  Download Scientific Diagram">
            <a:extLst>
              <a:ext uri="{FF2B5EF4-FFF2-40B4-BE49-F238E27FC236}">
                <a16:creationId xmlns:a16="http://schemas.microsoft.com/office/drawing/2014/main" id="{962394EE-F015-4B47-BDEA-AB4B7A349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1" t="-579" r="8446" b="579"/>
          <a:stretch/>
        </p:blipFill>
        <p:spPr bwMode="auto">
          <a:xfrm>
            <a:off x="3064545" y="2957503"/>
            <a:ext cx="620576" cy="9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Mona Lisa - Wikipedia">
            <a:extLst>
              <a:ext uri="{FF2B5EF4-FFF2-40B4-BE49-F238E27FC236}">
                <a16:creationId xmlns:a16="http://schemas.microsoft.com/office/drawing/2014/main" id="{76BA1C45-383D-5143-861A-61173648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55" y="2965497"/>
            <a:ext cx="647543" cy="9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The 100 × 100 random bitmap images of two chann nels PRN streams. The... |  Download Scientific Diagram">
            <a:extLst>
              <a:ext uri="{FF2B5EF4-FFF2-40B4-BE49-F238E27FC236}">
                <a16:creationId xmlns:a16="http://schemas.microsoft.com/office/drawing/2014/main" id="{C9022C08-1DCE-7E46-B38E-E24468283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988"/>
          <a:stretch/>
        </p:blipFill>
        <p:spPr bwMode="auto">
          <a:xfrm>
            <a:off x="4443711" y="2970847"/>
            <a:ext cx="621790" cy="9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3325EF8-9EEA-C645-8B1E-D6B8680E0A94}"/>
              </a:ext>
            </a:extLst>
          </p:cNvPr>
          <p:cNvCxnSpPr>
            <a:cxnSpLocks/>
          </p:cNvCxnSpPr>
          <p:nvPr/>
        </p:nvCxnSpPr>
        <p:spPr>
          <a:xfrm flipH="1">
            <a:off x="2506394" y="2784826"/>
            <a:ext cx="143801" cy="141358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E3B83F-DDCC-C546-8D86-84ED72F2A7B7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3199850" y="2828473"/>
            <a:ext cx="174983" cy="12903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AA53AFA-BFF7-C04D-9EF9-800EDB2D3E4D}"/>
                  </a:ext>
                </a:extLst>
              </p:cNvPr>
              <p:cNvSpPr txBox="1"/>
              <p:nvPr/>
            </p:nvSpPr>
            <p:spPr>
              <a:xfrm>
                <a:off x="2676724" y="3212172"/>
                <a:ext cx="441146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1600" b="1" i="1" smtClean="0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1">
                  <a:solidFill>
                    <a:srgbClr val="007E59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AA53AFA-BFF7-C04D-9EF9-800EDB2D3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724" y="3212172"/>
                <a:ext cx="44114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009ED3F-7274-E042-8CDA-37F6D77C1513}"/>
              </a:ext>
            </a:extLst>
          </p:cNvPr>
          <p:cNvCxnSpPr>
            <a:cxnSpLocks/>
          </p:cNvCxnSpPr>
          <p:nvPr/>
        </p:nvCxnSpPr>
        <p:spPr>
          <a:xfrm>
            <a:off x="3961838" y="3385102"/>
            <a:ext cx="303383" cy="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Line Callout 2 68">
                <a:extLst>
                  <a:ext uri="{FF2B5EF4-FFF2-40B4-BE49-F238E27FC236}">
                    <a16:creationId xmlns:a16="http://schemas.microsoft.com/office/drawing/2014/main" id="{EBC71D03-E3FB-2944-B8D3-BBC9D8B2BEB3}"/>
                  </a:ext>
                </a:extLst>
              </p:cNvPr>
              <p:cNvSpPr/>
              <p:nvPr/>
            </p:nvSpPr>
            <p:spPr>
              <a:xfrm>
                <a:off x="38100" y="4695923"/>
                <a:ext cx="3478452" cy="1616054"/>
              </a:xfrm>
              <a:prstGeom prst="borderCallout2">
                <a:avLst>
                  <a:gd name="adj1" fmla="val -136"/>
                  <a:gd name="adj2" fmla="val 74840"/>
                  <a:gd name="adj3" fmla="val 125"/>
                  <a:gd name="adj4" fmla="val 75538"/>
                  <a:gd name="adj5" fmla="val -76671"/>
                  <a:gd name="adj6" fmla="val 81745"/>
                </a:avLst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defTabSz="1218971">
                  <a:buClr>
                    <a:srgbClr val="000000"/>
                  </a:buClr>
                </a:pPr>
                <a:r>
                  <a:rPr lang="en-US" sz="1866" dirty="0">
                    <a:solidFill>
                      <a:srgbClr val="000000"/>
                    </a:solidFill>
                    <a:latin typeface="Arial"/>
                  </a:rPr>
                  <a:t>Like</a:t>
                </a:r>
                <a:r>
                  <a:rPr lang="zh-CN" altLang="en-US" sz="1866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altLang="zh-CN" sz="1866" dirty="0">
                    <a:solidFill>
                      <a:srgbClr val="000000"/>
                    </a:solidFill>
                    <a:latin typeface="Arial"/>
                  </a:rPr>
                  <a:t>the arithmetic secret-sharing in MPC, the sum of OTP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zh-CN" sz="1866" dirty="0">
                    <a:solidFill>
                      <a:srgbClr val="000000"/>
                    </a:solidFill>
                    <a:latin typeface="Arial"/>
                  </a:rPr>
                  <a:t> and </a:t>
                </a:r>
                <a:r>
                  <a:rPr lang="en-US" altLang="zh-CN" sz="1866" dirty="0" err="1">
                    <a:solidFill>
                      <a:srgbClr val="000000"/>
                    </a:solidFill>
                    <a:latin typeface="Arial"/>
                  </a:rPr>
                  <a:t>ciphtertext</a:t>
                </a:r>
                <a:r>
                  <a:rPr lang="en-US" altLang="zh-CN" sz="1866" dirty="0">
                    <a:solidFill>
                      <a:srgbClr val="000000"/>
                    </a:solidFill>
                    <a:latin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66" dirty="0">
                    <a:solidFill>
                      <a:schemeClr val="tx1"/>
                    </a:solidFill>
                    <a:latin typeface="Arial"/>
                  </a:rPr>
                  <a:t>is the plaintext data.</a:t>
                </a:r>
              </a:p>
              <a:p>
                <a:pPr defTabSz="1218971">
                  <a:buClr>
                    <a:srgbClr val="000000"/>
                  </a:buClr>
                </a:pPr>
                <a:r>
                  <a:rPr lang="en-US" sz="1866" dirty="0">
                    <a:solidFill>
                      <a:schemeClr val="tx1"/>
                    </a:solidFill>
                    <a:latin typeface="Arial"/>
                  </a:rPr>
                  <a:t>We can do computation 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1866" dirty="0">
                    <a:solidFill>
                      <a:schemeClr val="tx1"/>
                    </a:solidFill>
                    <a:latin typeface="Arial"/>
                  </a:rPr>
                  <a:t>!</a:t>
                </a:r>
              </a:p>
            </p:txBody>
          </p:sp>
        </mc:Choice>
        <mc:Fallback xmlns="">
          <p:sp>
            <p:nvSpPr>
              <p:cNvPr id="69" name="Line Callout 2 68">
                <a:extLst>
                  <a:ext uri="{FF2B5EF4-FFF2-40B4-BE49-F238E27FC236}">
                    <a16:creationId xmlns:a16="http://schemas.microsoft.com/office/drawing/2014/main" id="{EBC71D03-E3FB-2944-B8D3-BBC9D8B2B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4695923"/>
                <a:ext cx="3478452" cy="1616054"/>
              </a:xfrm>
              <a:prstGeom prst="borderCallout2">
                <a:avLst>
                  <a:gd name="adj1" fmla="val -136"/>
                  <a:gd name="adj2" fmla="val 74840"/>
                  <a:gd name="adj3" fmla="val 125"/>
                  <a:gd name="adj4" fmla="val 75538"/>
                  <a:gd name="adj5" fmla="val -76671"/>
                  <a:gd name="adj6" fmla="val 81745"/>
                </a:avLst>
              </a:prstGeom>
              <a:blipFill>
                <a:blip r:embed="rId14"/>
                <a:stretch>
                  <a:fillRect l="-1040" r="-3120" b="-1271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4D4D09B2-0484-AD4F-97B8-13A5E702CF19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B5C4-CB63-7E43-BCF1-AB03826F4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using SecNDP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63C8EA-354D-9949-9003-B9615057DF1C}"/>
                  </a:ext>
                </a:extLst>
              </p:cNvPr>
              <p:cNvSpPr txBox="1"/>
              <p:nvPr/>
            </p:nvSpPr>
            <p:spPr>
              <a:xfrm>
                <a:off x="820215" y="2086850"/>
                <a:ext cx="1098186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r>
                        <a:rPr lang="en-US" sz="1600" i="1" baseline="30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63C8EA-354D-9949-9003-B9615057D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15" y="2086850"/>
                <a:ext cx="1098186" cy="338554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0A113E-0CBE-0042-945C-1EE6EDA7945A}"/>
                  </a:ext>
                </a:extLst>
              </p:cNvPr>
              <p:cNvSpPr txBox="1"/>
              <p:nvPr/>
            </p:nvSpPr>
            <p:spPr>
              <a:xfrm>
                <a:off x="4045456" y="1971393"/>
                <a:ext cx="2757934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𝑎𝑑𝑑𝑟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𝑣𝑒𝑟𝑠𝑖𝑜𝑛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0A113E-0CBE-0042-945C-1EE6EDA7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456" y="1971393"/>
                <a:ext cx="2757934" cy="33855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E2A223-3BB8-2147-B7FB-D7AE7608EAB0}"/>
                  </a:ext>
                </a:extLst>
              </p:cNvPr>
              <p:cNvSpPr txBox="1"/>
              <p:nvPr/>
            </p:nvSpPr>
            <p:spPr>
              <a:xfrm>
                <a:off x="4578901" y="3950165"/>
                <a:ext cx="425373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E2A223-3BB8-2147-B7FB-D7AE7608E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01" y="3950165"/>
                <a:ext cx="42537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FBD2FA-CB72-3743-998A-1CD292DC6824}"/>
                  </a:ext>
                </a:extLst>
              </p:cNvPr>
              <p:cNvSpPr txBox="1"/>
              <p:nvPr/>
            </p:nvSpPr>
            <p:spPr>
              <a:xfrm>
                <a:off x="820216" y="2326797"/>
                <a:ext cx="1102994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r>
                        <a:rPr lang="en-US" sz="1600" i="1" baseline="30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FBD2FA-CB72-3743-998A-1CD292DC6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16" y="2326797"/>
                <a:ext cx="1102994" cy="338554"/>
              </a:xfrm>
              <a:prstGeom prst="rect">
                <a:avLst/>
              </a:prstGeom>
              <a:blipFill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5FCE9F2-8326-F64C-A918-83DCD5204BFE}"/>
              </a:ext>
            </a:extLst>
          </p:cNvPr>
          <p:cNvSpPr txBox="1"/>
          <p:nvPr/>
        </p:nvSpPr>
        <p:spPr>
          <a:xfrm>
            <a:off x="4481645" y="5500870"/>
            <a:ext cx="248146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Untrusted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64FC2B-995A-8247-8240-8016AFD438BA}"/>
                  </a:ext>
                </a:extLst>
              </p:cNvPr>
              <p:cNvSpPr txBox="1"/>
              <p:nvPr/>
            </p:nvSpPr>
            <p:spPr>
              <a:xfrm>
                <a:off x="863917" y="2758616"/>
                <a:ext cx="1461554" cy="492443"/>
              </a:xfrm>
              <a:prstGeom prst="rect">
                <a:avLst/>
              </a:prstGeom>
              <a:solidFill>
                <a:srgbClr val="DEEBF7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:r>
                  <a:rPr lang="en-US" sz="160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</a:rPr>
                  <a:t>To compute: </a:t>
                </a:r>
              </a:p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64FC2B-995A-8247-8240-8016AFD43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17" y="2758616"/>
                <a:ext cx="1461554" cy="492443"/>
              </a:xfrm>
              <a:prstGeom prst="rect">
                <a:avLst/>
              </a:prstGeom>
              <a:blipFill>
                <a:blip r:embed="rId7"/>
                <a:stretch>
                  <a:fillRect l="-8787" t="-13750" r="-418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149630-ACA8-0148-B9C5-D1369E2791DD}"/>
                  </a:ext>
                </a:extLst>
              </p:cNvPr>
              <p:cNvSpPr txBox="1"/>
              <p:nvPr/>
            </p:nvSpPr>
            <p:spPr>
              <a:xfrm>
                <a:off x="4245276" y="2803818"/>
                <a:ext cx="1704634" cy="2405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sz="1600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600" baseline="-2500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149630-ACA8-0148-B9C5-D1369E279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276" y="2803818"/>
                <a:ext cx="1704634" cy="240579"/>
              </a:xfrm>
              <a:prstGeom prst="rect">
                <a:avLst/>
              </a:prstGeom>
              <a:blipFill>
                <a:blip r:embed="rId8"/>
                <a:stretch>
                  <a:fillRect l="-2857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67663AA-60E0-7343-BD25-8F927C11756A}"/>
              </a:ext>
            </a:extLst>
          </p:cNvPr>
          <p:cNvSpPr txBox="1"/>
          <p:nvPr/>
        </p:nvSpPr>
        <p:spPr>
          <a:xfrm>
            <a:off x="857711" y="1868039"/>
            <a:ext cx="104067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Plaintext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2F2CA3-2294-A44C-B65D-AD48BBD2F1C3}"/>
              </a:ext>
            </a:extLst>
          </p:cNvPr>
          <p:cNvGrpSpPr/>
          <p:nvPr/>
        </p:nvGrpSpPr>
        <p:grpSpPr>
          <a:xfrm>
            <a:off x="3436787" y="4392900"/>
            <a:ext cx="3816758" cy="1055315"/>
            <a:chOff x="6352709" y="725472"/>
            <a:chExt cx="3421167" cy="10219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062C0F-AD85-8843-A20F-9F713B9483CE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15" name="Graphic 14" descr="Processor with solid fill">
              <a:extLst>
                <a:ext uri="{FF2B5EF4-FFF2-40B4-BE49-F238E27FC236}">
                  <a16:creationId xmlns:a16="http://schemas.microsoft.com/office/drawing/2014/main" id="{88C73059-4D56-6248-A389-667C2134B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16" name="Graphic 15" descr="Processor with solid fill">
              <a:extLst>
                <a:ext uri="{FF2B5EF4-FFF2-40B4-BE49-F238E27FC236}">
                  <a16:creationId xmlns:a16="http://schemas.microsoft.com/office/drawing/2014/main" id="{C954FB57-5A4F-BC4E-847C-6E186EBDB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17" name="Graphic 16" descr="Processor with solid fill">
              <a:extLst>
                <a:ext uri="{FF2B5EF4-FFF2-40B4-BE49-F238E27FC236}">
                  <a16:creationId xmlns:a16="http://schemas.microsoft.com/office/drawing/2014/main" id="{B9AAA0E7-9F30-D740-89C4-BF5E08889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18" name="Graphic 17" descr="Processor with solid fill">
              <a:extLst>
                <a:ext uri="{FF2B5EF4-FFF2-40B4-BE49-F238E27FC236}">
                  <a16:creationId xmlns:a16="http://schemas.microsoft.com/office/drawing/2014/main" id="{B8FC7CFD-4B77-B94A-A869-3A3EBAE2E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19" name="Graphic 18" descr="Processor with solid fill">
              <a:extLst>
                <a:ext uri="{FF2B5EF4-FFF2-40B4-BE49-F238E27FC236}">
                  <a16:creationId xmlns:a16="http://schemas.microsoft.com/office/drawing/2014/main" id="{401631B1-4564-9E47-9BA6-0CE6AF814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F14596-4010-204D-B9DB-055A45FDF79D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AB06A3-5BA1-6845-87B2-433AAAD9158A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7FC6AE-B200-4B44-8617-37F4539977E3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9AB2F02-8660-8A45-AD64-811CD01755A0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F147A2B-C48C-574B-90A5-68B1AC7B2654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98CF81-A800-934D-BB92-C3858BF201CB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4BD965-1F4C-5649-9B46-16A147EC14F2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00D1C0B-B5EC-1943-B7C0-DEA3B27079A3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FD63C3-C892-F44D-A1E2-C015A6E92A57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942F79-4FCA-984F-8E62-C37EC2041C69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78EC099-127E-934D-B60A-7C60F574E0B9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7CB988-EC9F-B640-81DB-93092E53E17A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2972B6-0D24-D549-B64E-81B5939B2572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9862AF8-DC51-1744-95E4-45A5FF61317E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54753D-71BC-DF43-A4EE-6437AE9E79FB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7EE3631-28F7-A04D-B382-D71125F19A18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6113003-7130-FF41-ABE8-63934B4D258F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06B697B-ADAB-544C-AFE1-1A17DD1F7BF4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8D5907B-FADE-7947-A456-57A7CFE18A8D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D244B77-C585-F943-824C-08FCB08A7DA0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32868AF-0C70-3445-BC2A-306F0303FA1B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86840ED-66DE-C44F-953B-427A077445B9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E7781E9-4C84-D140-AEC7-C42BD11CB97D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D2A711-C3EB-7345-90A0-CBC73299FBBA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B6F2D60-3108-2645-B6A7-F2B9C4B60D08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ADFD713-6851-1540-B564-9443DB66C02B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12E659-483D-254C-A0E4-CDA38B841963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06EA992-88BE-624F-8043-A555011F154E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499CF9B-CE2C-D645-91A2-FC089B84CD19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785F21-6A1E-3443-9108-6D95FC4F4EB0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B85653A-9ECF-8F42-86D1-442CCFE85DBD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C19D905-486A-A342-8D30-E05047058F07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25184AD-F735-BF46-9F08-597989402A47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80AD321-D53D-F448-ACB8-C623E9B761F6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63382FE-88F9-F346-BE1E-80E398B8404A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A916272-7C55-8245-824C-B55A7A3824C6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0A4E0C9-4F4F-4646-A22F-E3D7D61B7FB6}"/>
              </a:ext>
            </a:extLst>
          </p:cNvPr>
          <p:cNvSpPr/>
          <p:nvPr/>
        </p:nvSpPr>
        <p:spPr>
          <a:xfrm>
            <a:off x="5004236" y="4595551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pic>
        <p:nvPicPr>
          <p:cNvPr id="57" name="Graphic 56" descr="Lock with solid fill">
            <a:extLst>
              <a:ext uri="{FF2B5EF4-FFF2-40B4-BE49-F238E27FC236}">
                <a16:creationId xmlns:a16="http://schemas.microsoft.com/office/drawing/2014/main" id="{3FF9A2DA-7D65-7A49-8102-C2ED9B4E9D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67245" y="3705770"/>
            <a:ext cx="417803" cy="41780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2A0063F-6CFA-6149-8C80-943AC3ADFE66}"/>
              </a:ext>
            </a:extLst>
          </p:cNvPr>
          <p:cNvSpPr txBox="1"/>
          <p:nvPr/>
        </p:nvSpPr>
        <p:spPr>
          <a:xfrm>
            <a:off x="763780" y="1187147"/>
            <a:ext cx="521231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71">
              <a:buClr>
                <a:srgbClr val="000000"/>
              </a:buClr>
            </a:pPr>
            <a:r>
              <a:rPr lang="en-US" sz="1866">
                <a:solidFill>
                  <a:srgbClr val="92D050"/>
                </a:solidFill>
                <a:latin typeface="Arial"/>
                <a:cs typeface="Arial"/>
              </a:rPr>
              <a:t>(in the processor)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0760AFA-BE9F-7847-96FE-BF9ABE0DFE00}"/>
              </a:ext>
            </a:extLst>
          </p:cNvPr>
          <p:cNvSpPr/>
          <p:nvPr/>
        </p:nvSpPr>
        <p:spPr>
          <a:xfrm>
            <a:off x="7180156" y="2038773"/>
            <a:ext cx="1002847" cy="435607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AES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B6FA055-1536-BD43-BD41-9D3BD94F131E}"/>
                  </a:ext>
                </a:extLst>
              </p:cNvPr>
              <p:cNvSpPr txBox="1"/>
              <p:nvPr/>
            </p:nvSpPr>
            <p:spPr>
              <a:xfrm>
                <a:off x="2630337" y="3263253"/>
                <a:ext cx="958596" cy="2405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sz="16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m:rPr>
                          <m:sty m:val="p"/>
                        </m:rPr>
                        <a:rPr lang="en-US" sz="1600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m:rPr>
                          <m:sty m:val="p"/>
                        </m:rPr>
                        <a:rPr lang="en-US" sz="1600" b="0" i="0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1600" baseline="-2500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B6FA055-1536-BD43-BD41-9D3BD94F1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337" y="3263253"/>
                <a:ext cx="958596" cy="240579"/>
              </a:xfrm>
              <a:prstGeom prst="rect">
                <a:avLst/>
              </a:prstGeom>
              <a:blipFill>
                <a:blip r:embed="rId13"/>
                <a:stretch>
                  <a:fillRect l="-506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5D590F2-E541-4B41-ABFC-B7DD4833CDA8}"/>
              </a:ext>
            </a:extLst>
          </p:cNvPr>
          <p:cNvCxnSpPr>
            <a:cxnSpLocks/>
          </p:cNvCxnSpPr>
          <p:nvPr/>
        </p:nvCxnSpPr>
        <p:spPr>
          <a:xfrm>
            <a:off x="2260280" y="3526123"/>
            <a:ext cx="1975513" cy="956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BBF2BF6-2BC1-7647-8235-4F1DB7E28989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4294646" y="3448945"/>
            <a:ext cx="1130773" cy="943956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091987E-83A6-4944-BC93-64646AE0D33E}"/>
              </a:ext>
            </a:extLst>
          </p:cNvPr>
          <p:cNvSpPr txBox="1"/>
          <p:nvPr/>
        </p:nvSpPr>
        <p:spPr>
          <a:xfrm>
            <a:off x="3984639" y="1732674"/>
            <a:ext cx="359685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2000" b="1">
                <a:solidFill>
                  <a:srgbClr val="007E59"/>
                </a:solidFill>
                <a:latin typeface="Calibri Light" panose="020F0302020204030204"/>
              </a:rPr>
              <a:t>1. Generate OTP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1911D31-5D70-794B-AB9D-74FC6F25E42C}"/>
              </a:ext>
            </a:extLst>
          </p:cNvPr>
          <p:cNvSpPr txBox="1"/>
          <p:nvPr/>
        </p:nvSpPr>
        <p:spPr>
          <a:xfrm>
            <a:off x="3984637" y="2471513"/>
            <a:ext cx="372859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2000" b="1">
                <a:solidFill>
                  <a:srgbClr val="007E59"/>
                </a:solidFill>
                <a:latin typeface="Calibri Light" panose="020F0302020204030204"/>
              </a:rPr>
              <a:t>2. Computation on OTP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1FE5082-8FEF-C241-A5DC-696B2C6CB20E}"/>
              </a:ext>
            </a:extLst>
          </p:cNvPr>
          <p:cNvSpPr txBox="1"/>
          <p:nvPr/>
        </p:nvSpPr>
        <p:spPr>
          <a:xfrm>
            <a:off x="2369037" y="2954759"/>
            <a:ext cx="2592304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2000" b="1">
                <a:solidFill>
                  <a:srgbClr val="007E59"/>
                </a:solidFill>
                <a:latin typeface="Calibri Light" panose="020F0302020204030204"/>
              </a:rPr>
              <a:t>3. Adding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9298BD-290C-6342-951E-FC3D11FE5B09}"/>
                  </a:ext>
                </a:extLst>
              </p:cNvPr>
              <p:cNvSpPr txBox="1"/>
              <p:nvPr/>
            </p:nvSpPr>
            <p:spPr>
              <a:xfrm>
                <a:off x="4062607" y="2216025"/>
                <a:ext cx="2752035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𝑎𝑑𝑑𝑟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𝑣𝑒𝑟𝑠𝑖𝑜𝑛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9298BD-290C-6342-951E-FC3D11FE5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607" y="2216025"/>
                <a:ext cx="2752035" cy="338554"/>
              </a:xfrm>
              <a:prstGeom prst="rect">
                <a:avLst/>
              </a:prstGeom>
              <a:blipFill>
                <a:blip r:embed="rId1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C829ED09-95B9-0348-89A1-2DB65FE0F0D7}"/>
              </a:ext>
            </a:extLst>
          </p:cNvPr>
          <p:cNvSpPr txBox="1"/>
          <p:nvPr/>
        </p:nvSpPr>
        <p:spPr>
          <a:xfrm>
            <a:off x="6439452" y="6105723"/>
            <a:ext cx="3489038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285750" indent="-285750" defTabSz="609486">
              <a:buFontTx/>
              <a:buChar char="-"/>
              <a:defRPr/>
            </a:pPr>
            <a:r>
              <a:rPr lang="en-US" sz="2000" b="1">
                <a:solidFill>
                  <a:srgbClr val="000000"/>
                </a:solidFill>
                <a:latin typeface="Calibri Light" panose="020F0302020204030204"/>
              </a:rPr>
              <a:t>Parallel accesses</a:t>
            </a:r>
          </a:p>
          <a:p>
            <a:pPr marL="285750" indent="-285750" defTabSz="609486">
              <a:buFontTx/>
              <a:buChar char="-"/>
              <a:defRPr/>
            </a:pPr>
            <a:r>
              <a:rPr lang="en-US" sz="2000" b="1">
                <a:solidFill>
                  <a:srgbClr val="000000"/>
                </a:solidFill>
                <a:latin typeface="Calibri Light" panose="020F0302020204030204"/>
              </a:rPr>
              <a:t>Save memory traffic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1ECF583-21B0-EE4E-BFE7-12378D0294A5}"/>
              </a:ext>
            </a:extLst>
          </p:cNvPr>
          <p:cNvSpPr/>
          <p:nvPr/>
        </p:nvSpPr>
        <p:spPr>
          <a:xfrm>
            <a:off x="820215" y="1605164"/>
            <a:ext cx="7657915" cy="2018811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71"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D005F3E-D5D7-2140-AC2E-4FB8A4B37C07}"/>
              </a:ext>
            </a:extLst>
          </p:cNvPr>
          <p:cNvSpPr/>
          <p:nvPr/>
        </p:nvSpPr>
        <p:spPr>
          <a:xfrm>
            <a:off x="6886376" y="2793450"/>
            <a:ext cx="1296626" cy="435607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ADD/MUL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B61A38B-DFA6-E74B-8F52-6F6195846272}"/>
                  </a:ext>
                </a:extLst>
              </p:cNvPr>
              <p:cNvSpPr txBox="1"/>
              <p:nvPr/>
            </p:nvSpPr>
            <p:spPr>
              <a:xfrm>
                <a:off x="5681932" y="4705205"/>
                <a:ext cx="1899565" cy="4924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square" lIns="0" tIns="121904" rIns="0" bIns="121904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:r>
                  <a:rPr lang="en-US" sz="160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16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600" baseline="-2500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B61A38B-DFA6-E74B-8F52-6F6195846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932" y="4705205"/>
                <a:ext cx="1899565" cy="4924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F52DDB57-1522-CB4F-9AEF-C8E1EF4B687A}"/>
              </a:ext>
            </a:extLst>
          </p:cNvPr>
          <p:cNvSpPr/>
          <p:nvPr/>
        </p:nvSpPr>
        <p:spPr>
          <a:xfrm>
            <a:off x="7616396" y="4772087"/>
            <a:ext cx="1296626" cy="435607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ADD/MUL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B38FCC8-F4B6-9446-AB30-D44801DEAD0F}"/>
              </a:ext>
            </a:extLst>
          </p:cNvPr>
          <p:cNvSpPr txBox="1"/>
          <p:nvPr/>
        </p:nvSpPr>
        <p:spPr>
          <a:xfrm>
            <a:off x="6372777" y="5419863"/>
            <a:ext cx="322131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2000" b="1">
                <a:solidFill>
                  <a:srgbClr val="007E59"/>
                </a:solidFill>
                <a:latin typeface="Calibri Light" panose="020F0302020204030204"/>
              </a:rPr>
              <a:t>Computation on ciphertext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6B62A-ABB3-D445-A3FD-77B61B2F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11</a:t>
            </a:fld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24829BA-CDD7-F148-B30A-A6C563299792}"/>
              </a:ext>
            </a:extLst>
          </p:cNvPr>
          <p:cNvSpPr txBox="1"/>
          <p:nvPr/>
        </p:nvSpPr>
        <p:spPr>
          <a:xfrm>
            <a:off x="8497379" y="2142131"/>
            <a:ext cx="3221316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2000" b="1" dirty="0">
                <a:solidFill>
                  <a:srgbClr val="7030A0"/>
                </a:solidFill>
                <a:latin typeface="Calibri Light" panose="020F0302020204030204"/>
              </a:rPr>
              <a:t>(compute-intensive)</a:t>
            </a:r>
          </a:p>
          <a:p>
            <a:pPr defTabSz="609486">
              <a:defRPr/>
            </a:pPr>
            <a:r>
              <a:rPr lang="en-US" sz="2000" b="1" dirty="0">
                <a:solidFill>
                  <a:srgbClr val="7030A0"/>
                </a:solidFill>
                <a:latin typeface="Calibri Light" panose="020F0302020204030204"/>
              </a:rPr>
              <a:t>No memory access required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D483527-1500-1749-A240-77CC2028FDBB}"/>
              </a:ext>
            </a:extLst>
          </p:cNvPr>
          <p:cNvSpPr txBox="1"/>
          <p:nvPr/>
        </p:nvSpPr>
        <p:spPr>
          <a:xfrm>
            <a:off x="6372777" y="5715891"/>
            <a:ext cx="322131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2000" b="1" dirty="0">
                <a:solidFill>
                  <a:srgbClr val="7030A0"/>
                </a:solidFill>
                <a:latin typeface="Calibri Light" panose="020F0302020204030204"/>
              </a:rPr>
              <a:t>(memory-intensive)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81AFE2F-04ED-D141-9231-CD9A3BF78691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6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59" grpId="0" animBg="1"/>
      <p:bldP spid="60" grpId="0"/>
      <p:bldP spid="63" grpId="0"/>
      <p:bldP spid="64" grpId="0"/>
      <p:bldP spid="65" grpId="0"/>
      <p:bldP spid="66" grpId="0"/>
      <p:bldP spid="67" grpId="0" animBg="1"/>
      <p:bldP spid="69" grpId="0" animBg="1"/>
      <p:bldP spid="70" grpId="0" animBg="1"/>
      <p:bldP spid="71" grpId="0" animBg="1"/>
      <p:bldP spid="72" grpId="0"/>
      <p:bldP spid="73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B5C4-CB63-7E43-BCF1-AB03826F4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Security of SecNDP Encryption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81AFE2F-04ED-D141-9231-CD9A3BF78691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C80E9F-0988-4FCA-9FC7-C2E387921CCD}"/>
              </a:ext>
            </a:extLst>
          </p:cNvPr>
          <p:cNvGrpSpPr/>
          <p:nvPr/>
        </p:nvGrpSpPr>
        <p:grpSpPr>
          <a:xfrm>
            <a:off x="1941443" y="1560102"/>
            <a:ext cx="7513983" cy="3605275"/>
            <a:chOff x="1941443" y="1467337"/>
            <a:chExt cx="7513983" cy="3605275"/>
          </a:xfrm>
        </p:grpSpPr>
        <p:pic>
          <p:nvPicPr>
            <p:cNvPr id="76" name="Picture 76" descr="Text, letter&#10;&#10;Description automatically generated">
              <a:extLst>
                <a:ext uri="{FF2B5EF4-FFF2-40B4-BE49-F238E27FC236}">
                  <a16:creationId xmlns:a16="http://schemas.microsoft.com/office/drawing/2014/main" id="{00101F62-B78C-4677-912F-DD181C867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443" y="1467337"/>
              <a:ext cx="7513983" cy="3605275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1BB2CA0-8D2D-44E3-B17D-A6B180BFB826}"/>
                </a:ext>
              </a:extLst>
            </p:cNvPr>
            <p:cNvSpPr/>
            <p:nvPr/>
          </p:nvSpPr>
          <p:spPr>
            <a:xfrm>
              <a:off x="2409824" y="2234234"/>
              <a:ext cx="1060173" cy="371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SecNDP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C7EAE08-85BC-40F3-9CFD-89943B19417B}"/>
                </a:ext>
              </a:extLst>
            </p:cNvPr>
            <p:cNvSpPr/>
            <p:nvPr/>
          </p:nvSpPr>
          <p:spPr>
            <a:xfrm>
              <a:off x="8859078" y="3899452"/>
              <a:ext cx="516835" cy="397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Left Brace 83">
            <a:extLst>
              <a:ext uri="{FF2B5EF4-FFF2-40B4-BE49-F238E27FC236}">
                <a16:creationId xmlns:a16="http://schemas.microsoft.com/office/drawing/2014/main" id="{4763B766-C05C-45E3-B4A8-A437AE0AEF75}"/>
              </a:ext>
            </a:extLst>
          </p:cNvPr>
          <p:cNvSpPr/>
          <p:nvPr/>
        </p:nvSpPr>
        <p:spPr>
          <a:xfrm rot="16200000">
            <a:off x="6114768" y="4400134"/>
            <a:ext cx="192157" cy="569844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eft Brace 84">
            <a:extLst>
              <a:ext uri="{FF2B5EF4-FFF2-40B4-BE49-F238E27FC236}">
                <a16:creationId xmlns:a16="http://schemas.microsoft.com/office/drawing/2014/main" id="{D29C85B5-E407-4B71-87B6-21D6B944168F}"/>
              </a:ext>
            </a:extLst>
          </p:cNvPr>
          <p:cNvSpPr/>
          <p:nvPr/>
        </p:nvSpPr>
        <p:spPr>
          <a:xfrm rot="16200000">
            <a:off x="7479741" y="4201351"/>
            <a:ext cx="245165" cy="914400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5196A61-D45F-4F0C-AC9D-DB0F5F87F883}"/>
              </a:ext>
            </a:extLst>
          </p:cNvPr>
          <p:cNvCxnSpPr>
            <a:cxnSpLocks/>
          </p:cNvCxnSpPr>
          <p:nvPr/>
        </p:nvCxnSpPr>
        <p:spPr>
          <a:xfrm flipV="1">
            <a:off x="7607576" y="4442756"/>
            <a:ext cx="1140184" cy="4713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E0D4B42-29AB-41B4-BB62-538310F6CAD6}"/>
              </a:ext>
            </a:extLst>
          </p:cNvPr>
          <p:cNvSpPr txBox="1"/>
          <p:nvPr/>
        </p:nvSpPr>
        <p:spPr>
          <a:xfrm>
            <a:off x="8183218" y="3743452"/>
            <a:ext cx="4134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distinguishing advantage associated with the invoked cipher, e.g., AES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3AB1010-5025-4779-AA48-EB15329AD080}"/>
              </a:ext>
            </a:extLst>
          </p:cNvPr>
          <p:cNvCxnSpPr>
            <a:cxnSpLocks/>
          </p:cNvCxnSpPr>
          <p:nvPr/>
        </p:nvCxnSpPr>
        <p:spPr>
          <a:xfrm>
            <a:off x="6229349" y="4907444"/>
            <a:ext cx="209411" cy="10056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EEA0B6F-841C-4578-81BD-E7FC7FAA66DC}"/>
              </a:ext>
            </a:extLst>
          </p:cNvPr>
          <p:cNvSpPr txBox="1"/>
          <p:nvPr/>
        </p:nvSpPr>
        <p:spPr>
          <a:xfrm>
            <a:off x="4295907" y="6025428"/>
            <a:ext cx="37636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denominator is the number of all </a:t>
            </a:r>
            <a:endParaRPr lang="en-US" dirty="0">
              <a:solidFill>
                <a:srgbClr val="1B2B32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possible key values</a:t>
            </a:r>
          </a:p>
        </p:txBody>
      </p:sp>
    </p:spTree>
    <p:extLst>
      <p:ext uri="{BB962C8B-B14F-4D97-AF65-F5344CB8AC3E}">
        <p14:creationId xmlns:p14="http://schemas.microsoft.com/office/powerpoint/2010/main" val="31528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8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B215-010C-6043-969E-4848208E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5F6F4-599E-234C-893B-5F0CE7C0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Near Data Processing (NDP)</a:t>
            </a:r>
          </a:p>
          <a:p>
            <a:pPr lvl="1"/>
            <a:r>
              <a:rPr lang="en-US" dirty="0"/>
              <a:t>CPU TEEs and its threat model</a:t>
            </a:r>
          </a:p>
          <a:p>
            <a:r>
              <a:rPr lang="en-US" dirty="0"/>
              <a:t>SecNDP Scheme</a:t>
            </a:r>
          </a:p>
          <a:p>
            <a:pPr lvl="1"/>
            <a:r>
              <a:rPr lang="en-US" dirty="0"/>
              <a:t>SecNDP Encryption</a:t>
            </a:r>
          </a:p>
          <a:p>
            <a:pPr lvl="1"/>
            <a:r>
              <a:rPr lang="en-US" dirty="0"/>
              <a:t>SecNDP Verification</a:t>
            </a:r>
          </a:p>
          <a:p>
            <a:pPr lvl="1"/>
            <a:r>
              <a:rPr lang="en-US" dirty="0"/>
              <a:t>SecNDP Architecture design</a:t>
            </a:r>
          </a:p>
          <a:p>
            <a:r>
              <a:rPr lang="en-US" dirty="0"/>
              <a:t>SecNDP Performance Evaluation</a:t>
            </a:r>
          </a:p>
          <a:p>
            <a:pPr lvl="1"/>
            <a:r>
              <a:rPr lang="en-US" dirty="0"/>
              <a:t>Evaluation Method</a:t>
            </a:r>
          </a:p>
          <a:p>
            <a:pPr lvl="1"/>
            <a:r>
              <a:rPr lang="en-US" dirty="0"/>
              <a:t>Evaluation Results</a:t>
            </a:r>
          </a:p>
          <a:p>
            <a:r>
              <a:rPr lang="en-US" dirty="0"/>
              <a:t>Conclusions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DE895-DD7F-DC4D-98CF-CF029035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AA2D2-1705-C64B-9A62-01A1800DC83B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1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635E-DA71-D449-A887-6A5DDC57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 Memory Integrity Protection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8B400-1AF6-E040-BBFD-63A974505D50}"/>
              </a:ext>
            </a:extLst>
          </p:cNvPr>
          <p:cNvSpPr/>
          <p:nvPr/>
        </p:nvSpPr>
        <p:spPr>
          <a:xfrm>
            <a:off x="820215" y="1605164"/>
            <a:ext cx="8504760" cy="2455421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71"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04C1C6-0EE3-5545-A0FD-3E8E8B144749}"/>
                  </a:ext>
                </a:extLst>
              </p:cNvPr>
              <p:cNvSpPr txBox="1"/>
              <p:nvPr/>
            </p:nvSpPr>
            <p:spPr>
              <a:xfrm>
                <a:off x="820215" y="3137401"/>
                <a:ext cx="1116203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baseline="30000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>
                  <a:solidFill>
                    <a:srgbClr val="007E59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04C1C6-0EE3-5545-A0FD-3E8E8B144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15" y="3137401"/>
                <a:ext cx="1116203" cy="338554"/>
              </a:xfrm>
              <a:prstGeom prst="rect">
                <a:avLst/>
              </a:prstGeom>
              <a:blipFill>
                <a:blip r:embed="rId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4694E6-0868-E541-A820-2A30F3A27B9E}"/>
                  </a:ext>
                </a:extLst>
              </p:cNvPr>
              <p:cNvSpPr txBox="1"/>
              <p:nvPr/>
            </p:nvSpPr>
            <p:spPr>
              <a:xfrm>
                <a:off x="2132751" y="2273380"/>
                <a:ext cx="2567369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𝑎𝑑𝑑𝑟</m:t>
                      </m:r>
                      <m:r>
                        <a:rPr lang="en-US" sz="16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𝑣𝑒𝑟𝑠𝑖𝑜𝑛</m:t>
                      </m:r>
                      <m:r>
                        <a:rPr lang="en-US" sz="16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4694E6-0868-E541-A820-2A30F3A27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751" y="2273380"/>
                <a:ext cx="2567369" cy="338554"/>
              </a:xfrm>
              <a:prstGeom prst="rect">
                <a:avLst/>
              </a:prstGeom>
              <a:blipFill>
                <a:blip r:embed="rId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226FF-B023-4C4A-A7C9-BCD40795DE11}"/>
                  </a:ext>
                </a:extLst>
              </p:cNvPr>
              <p:cNvSpPr txBox="1"/>
              <p:nvPr/>
            </p:nvSpPr>
            <p:spPr>
              <a:xfrm>
                <a:off x="2131220" y="2517569"/>
                <a:ext cx="1308756" cy="3329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4A852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4A852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4A852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600" b="1" baseline="-25000" dirty="0">
                  <a:solidFill>
                    <a:srgbClr val="007E59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226FF-B023-4C4A-A7C9-BCD40795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220" y="2517569"/>
                <a:ext cx="1308756" cy="332912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D34FCF-8CE8-6445-9215-A7055A789A13}"/>
              </a:ext>
            </a:extLst>
          </p:cNvPr>
          <p:cNvCxnSpPr>
            <a:cxnSpLocks/>
          </p:cNvCxnSpPr>
          <p:nvPr/>
        </p:nvCxnSpPr>
        <p:spPr>
          <a:xfrm>
            <a:off x="1933358" y="3956284"/>
            <a:ext cx="2402842" cy="4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8806E0-4138-1245-8734-1A97562FE469}"/>
              </a:ext>
            </a:extLst>
          </p:cNvPr>
          <p:cNvCxnSpPr>
            <a:cxnSpLocks/>
          </p:cNvCxnSpPr>
          <p:nvPr/>
        </p:nvCxnSpPr>
        <p:spPr>
          <a:xfrm>
            <a:off x="4369809" y="3969753"/>
            <a:ext cx="866508" cy="3516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E353EB-808D-E844-8A38-BFE2B0BF2D1D}"/>
                  </a:ext>
                </a:extLst>
              </p:cNvPr>
              <p:cNvSpPr txBox="1"/>
              <p:nvPr/>
            </p:nvSpPr>
            <p:spPr>
              <a:xfrm>
                <a:off x="4187477" y="4016651"/>
                <a:ext cx="438005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E353EB-808D-E844-8A38-BFE2B0BF2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477" y="4016651"/>
                <a:ext cx="43800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96B5ED9-699E-1E4A-B862-68CF3F1E82AC}"/>
              </a:ext>
            </a:extLst>
          </p:cNvPr>
          <p:cNvSpPr txBox="1"/>
          <p:nvPr/>
        </p:nvSpPr>
        <p:spPr>
          <a:xfrm>
            <a:off x="838206" y="2666316"/>
            <a:ext cx="1098378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Plaintext </a:t>
            </a:r>
          </a:p>
          <a:p>
            <a:pPr defTabSz="1218971">
              <a:buClr>
                <a:srgbClr val="000000"/>
              </a:buClr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data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D37A9A-E2BB-0A44-8B37-FBE4636EFF80}"/>
              </a:ext>
            </a:extLst>
          </p:cNvPr>
          <p:cNvGrpSpPr/>
          <p:nvPr/>
        </p:nvGrpSpPr>
        <p:grpSpPr>
          <a:xfrm>
            <a:off x="3436787" y="4392900"/>
            <a:ext cx="3816758" cy="1055315"/>
            <a:chOff x="6352709" y="725472"/>
            <a:chExt cx="3421167" cy="10219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9CA31C-8F5C-194A-9477-0B2A0EDC4694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16" name="Graphic 15" descr="Processor with solid fill">
              <a:extLst>
                <a:ext uri="{FF2B5EF4-FFF2-40B4-BE49-F238E27FC236}">
                  <a16:creationId xmlns:a16="http://schemas.microsoft.com/office/drawing/2014/main" id="{218FB52E-86E2-D446-A8E4-387721B69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17" name="Graphic 16" descr="Processor with solid fill">
              <a:extLst>
                <a:ext uri="{FF2B5EF4-FFF2-40B4-BE49-F238E27FC236}">
                  <a16:creationId xmlns:a16="http://schemas.microsoft.com/office/drawing/2014/main" id="{0E2E4DE8-FE32-FB4D-8001-6D10EBDBD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18" name="Graphic 17" descr="Processor with solid fill">
              <a:extLst>
                <a:ext uri="{FF2B5EF4-FFF2-40B4-BE49-F238E27FC236}">
                  <a16:creationId xmlns:a16="http://schemas.microsoft.com/office/drawing/2014/main" id="{C585A5A4-C018-F04C-A0D3-4A6A9379E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19" name="Graphic 18" descr="Processor with solid fill">
              <a:extLst>
                <a:ext uri="{FF2B5EF4-FFF2-40B4-BE49-F238E27FC236}">
                  <a16:creationId xmlns:a16="http://schemas.microsoft.com/office/drawing/2014/main" id="{3467C397-6460-E146-8BFC-3AE4782A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20" name="Graphic 19" descr="Processor with solid fill">
              <a:extLst>
                <a:ext uri="{FF2B5EF4-FFF2-40B4-BE49-F238E27FC236}">
                  <a16:creationId xmlns:a16="http://schemas.microsoft.com/office/drawing/2014/main" id="{E3344CAC-382D-5B41-B327-ACE83BF7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D5F845-37A7-6F47-AA2B-5F9E9354268C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8DF647-E5F5-F248-9B61-60D2F4252A94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C69EF9-6457-9043-8F1F-D04250BCB8C7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04BA6F-DD01-2E46-9821-D3BD4E9BC7E4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4E870E-68EF-3D42-9A5F-EC61B831ABAF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B3B74B-867F-8644-8F2A-9BFA2BD60F3E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B88981-0CAB-9A4E-9C9A-BA7130FD3C20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B8F318-D363-A14A-BFC2-286F54921363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9C19DDA-C6D6-404C-A2E9-D861CE6CCDBB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A02B9C-DC20-EA45-B3C3-6ECAAF0DFF33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25FD7C-A915-EC4F-9B82-42DB9EFBEDA2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34A18A-8FAF-0047-AD19-E03FA0973BCF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316286A-0D38-9743-93CC-76DE3F9DB449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D184CDA-B0CE-444B-AA3E-2C52978D9ECB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007621-2219-2540-BFC5-5BB627AC7598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9BDF5-1F51-2A4D-8B87-C2AF1F29404D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2A58F75-B09C-CE41-86A8-4B004CA9D858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59CFECE-E19A-8748-9BCC-150A9EFAB27E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47CD4A9-DEC6-DF42-B6A2-BFC8A8F2D355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875F456-E1CC-9642-B55C-B27E3CA4AAB4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8668DB6-D9DB-2E42-AD18-200367CF6FE7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C8EB82C-9291-EC45-B6B6-2F1238986AE1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E77267E-788B-F64F-BA6C-DBA1474D436D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5CCB972-83CA-5941-AB89-DAF94DF7B61B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E5B505A-61F6-7A4D-875B-9F7E67932624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ECCD388-4117-6640-AA4F-2B1B6CB4F5B4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570DA2-18B8-0046-9435-0C6304DB2299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3EDD760-8BC7-A048-9870-7653F866E61E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8C98E9-3ECC-7E4E-B7E8-1224CDF53476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D252BD-3AA3-3A4C-992C-81CF9AADD27B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A054179-6381-3042-A0C5-11982E48D014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15723F6-D28C-D547-BAA8-D52735141D44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213999D-CB67-5743-BE82-C0255883EC14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F1EF7D-DF09-554A-9AE1-876DA7973A8C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5FF54BB-AFE4-CE43-8C2D-F203B3E8D48C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CBC81CA-1096-B344-B6D4-12D013B88DC5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C6B2A20-5434-5641-9073-2A72528DC29D}"/>
              </a:ext>
            </a:extLst>
          </p:cNvPr>
          <p:cNvSpPr/>
          <p:nvPr/>
        </p:nvSpPr>
        <p:spPr>
          <a:xfrm>
            <a:off x="5004236" y="4595551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pic>
        <p:nvPicPr>
          <p:cNvPr id="58" name="Graphic 57" descr="Lock with solid fill">
            <a:extLst>
              <a:ext uri="{FF2B5EF4-FFF2-40B4-BE49-F238E27FC236}">
                <a16:creationId xmlns:a16="http://schemas.microsoft.com/office/drawing/2014/main" id="{530CC656-5FA3-C049-9309-68F1B39321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44006" y="3610270"/>
            <a:ext cx="323828" cy="32382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73A757C-0EC8-684F-BE8A-C938BA0FED8E}"/>
              </a:ext>
            </a:extLst>
          </p:cNvPr>
          <p:cNvSpPr txBox="1"/>
          <p:nvPr/>
        </p:nvSpPr>
        <p:spPr>
          <a:xfrm>
            <a:off x="820215" y="1185896"/>
            <a:ext cx="521231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71">
              <a:buClr>
                <a:srgbClr val="000000"/>
              </a:buClr>
            </a:pPr>
            <a:r>
              <a:rPr lang="en-US" sz="1866" b="1">
                <a:solidFill>
                  <a:srgbClr val="92D050"/>
                </a:solidFill>
                <a:latin typeface="Arial"/>
                <a:cs typeface="Arial"/>
              </a:rPr>
              <a:t>Encryption and Verification </a:t>
            </a:r>
            <a:r>
              <a:rPr lang="en-US" sz="1866">
                <a:solidFill>
                  <a:srgbClr val="92D050"/>
                </a:solidFill>
                <a:latin typeface="Arial"/>
                <a:cs typeface="Arial"/>
              </a:rPr>
              <a:t>(in the processor)</a:t>
            </a:r>
          </a:p>
        </p:txBody>
      </p:sp>
      <p:sp>
        <p:nvSpPr>
          <p:cNvPr id="62" name="Line Callout 2 61">
            <a:extLst>
              <a:ext uri="{FF2B5EF4-FFF2-40B4-BE49-F238E27FC236}">
                <a16:creationId xmlns:a16="http://schemas.microsoft.com/office/drawing/2014/main" id="{EAC10D60-CD76-BD4F-A2AD-0CFE344F106B}"/>
              </a:ext>
            </a:extLst>
          </p:cNvPr>
          <p:cNvSpPr/>
          <p:nvPr/>
        </p:nvSpPr>
        <p:spPr>
          <a:xfrm>
            <a:off x="3142649" y="1645258"/>
            <a:ext cx="2428219" cy="702886"/>
          </a:xfrm>
          <a:prstGeom prst="borderCallout2">
            <a:avLst>
              <a:gd name="adj1" fmla="val 50746"/>
              <a:gd name="adj2" fmla="val -479"/>
              <a:gd name="adj3" fmla="val 51017"/>
              <a:gd name="adj4" fmla="val -6625"/>
              <a:gd name="adj5" fmla="val 100689"/>
              <a:gd name="adj6" fmla="val -1111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2666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D4D276-D76A-8C4D-BBC8-B1764064008D}"/>
              </a:ext>
            </a:extLst>
          </p:cNvPr>
          <p:cNvSpPr txBox="1"/>
          <p:nvPr/>
        </p:nvSpPr>
        <p:spPr>
          <a:xfrm>
            <a:off x="3128010" y="1588554"/>
            <a:ext cx="249526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defRPr/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Calibri Light" panose="020F0302020204030204"/>
              </a:rPr>
              <a:t>a.k.a., “One time pad (OTP)” or “encrypted counter” using a block cipher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017E9-8A67-4D4C-979F-E80BC09D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14</a:t>
            </a:fld>
            <a:endParaRPr lang="en-US"/>
          </a:p>
        </p:txBody>
      </p:sp>
      <p:pic>
        <p:nvPicPr>
          <p:cNvPr id="64" name="Picture 4" descr="The 100 × 100 random bitmap images of two chann nels PRN streams. The... |  Download Scientific Diagram">
            <a:extLst>
              <a:ext uri="{FF2B5EF4-FFF2-40B4-BE49-F238E27FC236}">
                <a16:creationId xmlns:a16="http://schemas.microsoft.com/office/drawing/2014/main" id="{962394EE-F015-4B47-BDEA-AB4B7A349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1" t="-579" r="8446" b="579"/>
          <a:stretch/>
        </p:blipFill>
        <p:spPr bwMode="auto">
          <a:xfrm>
            <a:off x="3064545" y="2957503"/>
            <a:ext cx="620576" cy="9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Mona Lisa - Wikipedia">
            <a:extLst>
              <a:ext uri="{FF2B5EF4-FFF2-40B4-BE49-F238E27FC236}">
                <a16:creationId xmlns:a16="http://schemas.microsoft.com/office/drawing/2014/main" id="{76BA1C45-383D-5143-861A-61173648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55" y="2965497"/>
            <a:ext cx="647543" cy="9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The 100 × 100 random bitmap images of two chann nels PRN streams. The... |  Download Scientific Diagram">
            <a:extLst>
              <a:ext uri="{FF2B5EF4-FFF2-40B4-BE49-F238E27FC236}">
                <a16:creationId xmlns:a16="http://schemas.microsoft.com/office/drawing/2014/main" id="{C9022C08-1DCE-7E46-B38E-E24468283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988"/>
          <a:stretch/>
        </p:blipFill>
        <p:spPr bwMode="auto">
          <a:xfrm>
            <a:off x="4443711" y="2970847"/>
            <a:ext cx="621790" cy="9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3325EF8-9EEA-C645-8B1E-D6B8680E0A94}"/>
              </a:ext>
            </a:extLst>
          </p:cNvPr>
          <p:cNvCxnSpPr>
            <a:cxnSpLocks/>
          </p:cNvCxnSpPr>
          <p:nvPr/>
        </p:nvCxnSpPr>
        <p:spPr>
          <a:xfrm flipH="1">
            <a:off x="2506394" y="2784826"/>
            <a:ext cx="143801" cy="141358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E3B83F-DDCC-C546-8D86-84ED72F2A7B7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3199850" y="2828473"/>
            <a:ext cx="174983" cy="12903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AA53AFA-BFF7-C04D-9EF9-800EDB2D3E4D}"/>
                  </a:ext>
                </a:extLst>
              </p:cNvPr>
              <p:cNvSpPr txBox="1"/>
              <p:nvPr/>
            </p:nvSpPr>
            <p:spPr>
              <a:xfrm>
                <a:off x="2657674" y="3212172"/>
                <a:ext cx="426720" cy="3329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1600" b="1" baseline="-25000">
                  <a:solidFill>
                    <a:srgbClr val="007E59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AA53AFA-BFF7-C04D-9EF9-800EDB2D3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674" y="3212172"/>
                <a:ext cx="426720" cy="332912"/>
              </a:xfrm>
              <a:prstGeom prst="rect">
                <a:avLst/>
              </a:prstGeom>
              <a:blipFill>
                <a:blip r:embed="rId1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009ED3F-7274-E042-8CDA-37F6D77C1513}"/>
              </a:ext>
            </a:extLst>
          </p:cNvPr>
          <p:cNvCxnSpPr>
            <a:cxnSpLocks/>
          </p:cNvCxnSpPr>
          <p:nvPr/>
        </p:nvCxnSpPr>
        <p:spPr>
          <a:xfrm>
            <a:off x="3961838" y="3385102"/>
            <a:ext cx="303383" cy="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83D43A0F-AA14-5540-B2CA-B0E8EADF9EEE}"/>
              </a:ext>
            </a:extLst>
          </p:cNvPr>
          <p:cNvSpPr/>
          <p:nvPr/>
        </p:nvSpPr>
        <p:spPr>
          <a:xfrm>
            <a:off x="5071005" y="2383304"/>
            <a:ext cx="2893262" cy="3468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1866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2FA8CE7-47F3-EB4F-8F85-26C3F2CBCDEA}"/>
              </a:ext>
            </a:extLst>
          </p:cNvPr>
          <p:cNvSpPr/>
          <p:nvPr/>
        </p:nvSpPr>
        <p:spPr>
          <a:xfrm>
            <a:off x="8026876" y="2276340"/>
            <a:ext cx="1002847" cy="435607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AES/Ver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96B507A-600D-E74C-BA6C-B09C3BEB0912}"/>
                  </a:ext>
                </a:extLst>
              </p:cNvPr>
              <p:cNvSpPr txBox="1"/>
              <p:nvPr/>
            </p:nvSpPr>
            <p:spPr>
              <a:xfrm>
                <a:off x="5073673" y="2404179"/>
                <a:ext cx="1024896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96B507A-600D-E74C-BA6C-B09C3BEB0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673" y="2404179"/>
                <a:ext cx="1024896" cy="246221"/>
              </a:xfrm>
              <a:prstGeom prst="rect">
                <a:avLst/>
              </a:prstGeom>
              <a:blipFill>
                <a:blip r:embed="rId15"/>
                <a:stretch>
                  <a:fillRect l="-2976" t="-34146" r="-22024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Line Callout 2 76">
            <a:extLst>
              <a:ext uri="{FF2B5EF4-FFF2-40B4-BE49-F238E27FC236}">
                <a16:creationId xmlns:a16="http://schemas.microsoft.com/office/drawing/2014/main" id="{06443948-AD12-6A47-813B-1BF83139F460}"/>
              </a:ext>
            </a:extLst>
          </p:cNvPr>
          <p:cNvSpPr/>
          <p:nvPr/>
        </p:nvSpPr>
        <p:spPr>
          <a:xfrm>
            <a:off x="5820068" y="2087967"/>
            <a:ext cx="2111006" cy="250793"/>
          </a:xfrm>
          <a:prstGeom prst="borderCallout2">
            <a:avLst>
              <a:gd name="adj1" fmla="val 50746"/>
              <a:gd name="adj2" fmla="val -479"/>
              <a:gd name="adj3" fmla="val 51017"/>
              <a:gd name="adj4" fmla="val -6625"/>
              <a:gd name="adj5" fmla="val 132569"/>
              <a:gd name="adj6" fmla="val -707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2666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F6CAD70-EF80-8846-99F0-C682C59B9787}"/>
              </a:ext>
            </a:extLst>
          </p:cNvPr>
          <p:cNvSpPr txBox="1"/>
          <p:nvPr/>
        </p:nvSpPr>
        <p:spPr>
          <a:xfrm>
            <a:off x="5781581" y="2032713"/>
            <a:ext cx="21494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1600" b="1">
                <a:solidFill>
                  <a:srgbClr val="7030A0"/>
                </a:solidFill>
                <a:latin typeface="Calibri Light" panose="020F0302020204030204"/>
              </a:rPr>
              <a:t>One-way hash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325523B-762B-E34C-A8AA-9FC0C8034293}"/>
                  </a:ext>
                </a:extLst>
              </p:cNvPr>
              <p:cNvSpPr txBox="1"/>
              <p:nvPr/>
            </p:nvSpPr>
            <p:spPr>
              <a:xfrm>
                <a:off x="5004236" y="2662708"/>
                <a:ext cx="2727303" cy="3385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609486">
                  <a:defRPr/>
                </a:pPr>
                <a:r>
                  <a:rPr lang="en-US" sz="1600" b="1">
                    <a:solidFill>
                      <a:prstClr val="black"/>
                    </a:solidFill>
                    <a:latin typeface="Calibri Light" panose="020F0302020204030204"/>
                  </a:rPr>
                  <a:t>Generate integrity tag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600" b="1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325523B-762B-E34C-A8AA-9FC0C8034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236" y="2662708"/>
                <a:ext cx="2727303" cy="338554"/>
              </a:xfrm>
              <a:prstGeom prst="rect">
                <a:avLst/>
              </a:prstGeom>
              <a:blipFill>
                <a:blip r:embed="rId16"/>
                <a:stretch>
                  <a:fillRect l="-1342" t="-14545" b="-236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BEC0C22-EEAB-C440-8E80-15ABE5DE6D05}"/>
                  </a:ext>
                </a:extLst>
              </p:cNvPr>
              <p:cNvSpPr txBox="1"/>
              <p:nvPr/>
            </p:nvSpPr>
            <p:spPr>
              <a:xfrm>
                <a:off x="4874748" y="3397777"/>
                <a:ext cx="4023923" cy="60523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r>
                  <a:rPr lang="en-US" sz="1600" b="0" dirty="0">
                    <a:latin typeface="+mn-lt"/>
                    <a:ea typeface="Cambria Math" panose="02040503050406030204" pitchFamily="18" charset="0"/>
                  </a:rPr>
                  <a:t>	retrieve data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b="0" dirty="0">
                    <a:latin typeface="+mn-lt"/>
                    <a:ea typeface="Cambria Math" panose="02040503050406030204" pitchFamily="18" charset="0"/>
                  </a:rPr>
                  <a:t> and tag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𝐴𝑑𝑑𝑟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𝑝𝑎𝑠𝑠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𝑓𝑎𝑖𝑙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BEC0C22-EEAB-C440-8E80-15ABE5DE6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748" y="3397777"/>
                <a:ext cx="4023923" cy="605230"/>
              </a:xfrm>
              <a:prstGeom prst="rect">
                <a:avLst/>
              </a:prstGeom>
              <a:blipFill>
                <a:blip r:embed="rId17"/>
                <a:stretch>
                  <a:fillRect t="-400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CE839DE-8BC4-6542-9B63-4570278085E3}"/>
                  </a:ext>
                </a:extLst>
              </p:cNvPr>
              <p:cNvSpPr txBox="1"/>
              <p:nvPr/>
            </p:nvSpPr>
            <p:spPr>
              <a:xfrm>
                <a:off x="4495403" y="4016651"/>
                <a:ext cx="4211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8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CE839DE-8BC4-6542-9B63-457027808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403" y="4016651"/>
                <a:ext cx="421128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4" descr="The 100 × 100 random bitmap images of two chann nels PRN streams. The... |  Download Scientific Diagram">
            <a:extLst>
              <a:ext uri="{FF2B5EF4-FFF2-40B4-BE49-F238E27FC236}">
                <a16:creationId xmlns:a16="http://schemas.microsoft.com/office/drawing/2014/main" id="{D4560328-293D-DB45-A2AC-8934A5109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988"/>
          <a:stretch/>
        </p:blipFill>
        <p:spPr bwMode="auto">
          <a:xfrm>
            <a:off x="7489349" y="4488720"/>
            <a:ext cx="621790" cy="9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313C1334-A46D-1D4C-B9D8-3906C565D36F}"/>
              </a:ext>
            </a:extLst>
          </p:cNvPr>
          <p:cNvSpPr/>
          <p:nvPr/>
        </p:nvSpPr>
        <p:spPr>
          <a:xfrm>
            <a:off x="8111139" y="4503296"/>
            <a:ext cx="207870" cy="944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1866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E45C687-9E99-1049-8E76-0DB8F0773957}"/>
                  </a:ext>
                </a:extLst>
              </p:cNvPr>
              <p:cNvSpPr txBox="1"/>
              <p:nvPr/>
            </p:nvSpPr>
            <p:spPr>
              <a:xfrm>
                <a:off x="7683318" y="5437179"/>
                <a:ext cx="438005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E45C687-9E99-1049-8E76-0DB8F0773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318" y="5437179"/>
                <a:ext cx="43800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0D67BA0-D46F-0040-9CE1-84822A4ED7E6}"/>
                  </a:ext>
                </a:extLst>
              </p:cNvPr>
              <p:cNvSpPr txBox="1"/>
              <p:nvPr/>
            </p:nvSpPr>
            <p:spPr>
              <a:xfrm>
                <a:off x="8057002" y="5437179"/>
                <a:ext cx="42112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0D67BA0-D46F-0040-9CE1-84822A4ED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002" y="5437179"/>
                <a:ext cx="421128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A0CBA54-3767-444D-8753-41EDD01FCB56}"/>
              </a:ext>
            </a:extLst>
          </p:cNvPr>
          <p:cNvCxnSpPr>
            <a:cxnSpLocks/>
          </p:cNvCxnSpPr>
          <p:nvPr/>
        </p:nvCxnSpPr>
        <p:spPr>
          <a:xfrm flipH="1" flipV="1">
            <a:off x="7068808" y="3969008"/>
            <a:ext cx="647729" cy="5447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0B1D4A5-891E-3C41-A261-3BA6BBF31264}"/>
              </a:ext>
            </a:extLst>
          </p:cNvPr>
          <p:cNvSpPr txBox="1"/>
          <p:nvPr/>
        </p:nvSpPr>
        <p:spPr>
          <a:xfrm>
            <a:off x="4481645" y="5400390"/>
            <a:ext cx="248146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Untrusted Memory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6D2C21D-3D8C-B045-B2BB-6B95958728DF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44BD877D-BAC4-FA4F-932B-584418381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5703453"/>
            <a:ext cx="9159298" cy="1273423"/>
          </a:xfrm>
        </p:spPr>
        <p:txBody>
          <a:bodyPr>
            <a:normAutofit/>
          </a:bodyPr>
          <a:lstStyle/>
          <a:p>
            <a:r>
              <a:rPr lang="en-US" sz="2000" dirty="0"/>
              <a:t>Current memory integrity protection cannot verify the correctness of computation results.</a:t>
            </a:r>
          </a:p>
        </p:txBody>
      </p:sp>
    </p:spTree>
    <p:extLst>
      <p:ext uri="{BB962C8B-B14F-4D97-AF65-F5344CB8AC3E}">
        <p14:creationId xmlns:p14="http://schemas.microsoft.com/office/powerpoint/2010/main" val="33973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5" grpId="0"/>
      <p:bldP spid="77" grpId="0" animBg="1"/>
      <p:bldP spid="78" grpId="0"/>
      <p:bldP spid="79" grpId="0"/>
      <p:bldP spid="80" grpId="0"/>
      <p:bldP spid="81" grpId="0"/>
      <p:bldP spid="83" grpId="0" animBg="1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C25D-51B0-7947-9F9B-064D0068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Linear Operations f(x) using SecNDP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52267-EB91-484A-BA29-5A988E215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636" y="5703453"/>
                <a:ext cx="9525905" cy="12734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A linear hash function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) can be used to verify linear operations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/>
                  <a:t>).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The linear hash is encrypted using SecNDP encryption. The untrusted memory can compute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52267-EB91-484A-BA29-5A988E215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636" y="5703453"/>
                <a:ext cx="9525905" cy="1273423"/>
              </a:xfrm>
              <a:blipFill>
                <a:blip r:embed="rId4"/>
                <a:stretch>
                  <a:fillRect l="-576" t="-10048" b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141F337-0929-D94C-B9B6-866E37F82C3C}"/>
              </a:ext>
            </a:extLst>
          </p:cNvPr>
          <p:cNvSpPr/>
          <p:nvPr/>
        </p:nvSpPr>
        <p:spPr>
          <a:xfrm>
            <a:off x="5071005" y="2021354"/>
            <a:ext cx="2893262" cy="945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1866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ED1BFB-A7BA-E844-908E-FC8CB3008F45}"/>
              </a:ext>
            </a:extLst>
          </p:cNvPr>
          <p:cNvSpPr/>
          <p:nvPr/>
        </p:nvSpPr>
        <p:spPr>
          <a:xfrm>
            <a:off x="820215" y="1605164"/>
            <a:ext cx="9239035" cy="2095851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71"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FFDCA5-D93A-2540-B14B-2128AD5A29C3}"/>
                  </a:ext>
                </a:extLst>
              </p:cNvPr>
              <p:cNvSpPr txBox="1"/>
              <p:nvPr/>
            </p:nvSpPr>
            <p:spPr>
              <a:xfrm>
                <a:off x="2093743" y="2273380"/>
                <a:ext cx="2767361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 baseline="-25000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1600" i="1" baseline="-25000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𝑎𝑑𝑑𝑟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𝑣𝑒𝑟𝑠𝑖𝑜𝑛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solidFill>
                    <a:srgbClr val="677B8C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FFDCA5-D93A-2540-B14B-2128AD5A2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743" y="2273380"/>
                <a:ext cx="2767361" cy="338554"/>
              </a:xfrm>
              <a:prstGeom prst="rect">
                <a:avLst/>
              </a:prstGeom>
              <a:blipFill>
                <a:blip r:embed="rId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38735B-31F4-7E4A-9D61-2CC4D2A85213}"/>
                  </a:ext>
                </a:extLst>
              </p:cNvPr>
              <p:cNvSpPr txBox="1"/>
              <p:nvPr/>
            </p:nvSpPr>
            <p:spPr>
              <a:xfrm>
                <a:off x="2144605" y="2603294"/>
                <a:ext cx="1240661" cy="3329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 baseline="-25000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1600" i="1" baseline="-25000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 baseline="-25000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sz="1600" baseline="-25000" dirty="0">
                  <a:solidFill>
                    <a:srgbClr val="677B8C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38735B-31F4-7E4A-9D61-2CC4D2A85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05" y="2603294"/>
                <a:ext cx="1240661" cy="332912"/>
              </a:xfrm>
              <a:prstGeom prst="rect">
                <a:avLst/>
              </a:prstGeom>
              <a:blipFill>
                <a:blip r:embed="rId6"/>
                <a:stretch>
                  <a:fillRect t="-12727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68EDED-5AAF-1044-AA40-1D4383C447E3}"/>
              </a:ext>
            </a:extLst>
          </p:cNvPr>
          <p:cNvCxnSpPr>
            <a:cxnSpLocks/>
          </p:cNvCxnSpPr>
          <p:nvPr/>
        </p:nvCxnSpPr>
        <p:spPr>
          <a:xfrm>
            <a:off x="1958723" y="3079748"/>
            <a:ext cx="2402842" cy="4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C1DA3E-A213-214A-97C4-B82742A33C50}"/>
              </a:ext>
            </a:extLst>
          </p:cNvPr>
          <p:cNvCxnSpPr>
            <a:cxnSpLocks/>
          </p:cNvCxnSpPr>
          <p:nvPr/>
        </p:nvCxnSpPr>
        <p:spPr>
          <a:xfrm>
            <a:off x="4375645" y="3175159"/>
            <a:ext cx="860672" cy="11462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BCA13B-B1A2-214F-B73C-69C487B2F1DC}"/>
                  </a:ext>
                </a:extLst>
              </p:cNvPr>
              <p:cNvSpPr txBox="1"/>
              <p:nvPr/>
            </p:nvSpPr>
            <p:spPr>
              <a:xfrm>
                <a:off x="4366403" y="3648767"/>
                <a:ext cx="420436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BCA13B-B1A2-214F-B73C-69C487B2F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403" y="3648767"/>
                <a:ext cx="42043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4EBAF5-7DC0-754C-BB40-54AFFB13E045}"/>
              </a:ext>
            </a:extLst>
          </p:cNvPr>
          <p:cNvSpPr txBox="1"/>
          <p:nvPr/>
        </p:nvSpPr>
        <p:spPr>
          <a:xfrm>
            <a:off x="4481645" y="5400390"/>
            <a:ext cx="248146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Untrusted Memory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9C5914-D202-AC4A-8EE0-2D8BAA6CFBE5}"/>
              </a:ext>
            </a:extLst>
          </p:cNvPr>
          <p:cNvGrpSpPr/>
          <p:nvPr/>
        </p:nvGrpSpPr>
        <p:grpSpPr>
          <a:xfrm>
            <a:off x="3436786" y="4392900"/>
            <a:ext cx="3816758" cy="1055315"/>
            <a:chOff x="6352709" y="725472"/>
            <a:chExt cx="3421167" cy="10219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920F79-0C08-6146-9AEF-86C0DE2D3836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16" name="Graphic 15" descr="Processor with solid fill">
              <a:extLst>
                <a:ext uri="{FF2B5EF4-FFF2-40B4-BE49-F238E27FC236}">
                  <a16:creationId xmlns:a16="http://schemas.microsoft.com/office/drawing/2014/main" id="{98A844A1-7B1F-7840-AC1F-3FA3C10DB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17" name="Graphic 16" descr="Processor with solid fill">
              <a:extLst>
                <a:ext uri="{FF2B5EF4-FFF2-40B4-BE49-F238E27FC236}">
                  <a16:creationId xmlns:a16="http://schemas.microsoft.com/office/drawing/2014/main" id="{085FDAE6-D39C-A747-8E8F-00A5DD26E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18" name="Graphic 17" descr="Processor with solid fill">
              <a:extLst>
                <a:ext uri="{FF2B5EF4-FFF2-40B4-BE49-F238E27FC236}">
                  <a16:creationId xmlns:a16="http://schemas.microsoft.com/office/drawing/2014/main" id="{3FD37E30-00C1-074C-B795-5D0BEDFC2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19" name="Graphic 18" descr="Processor with solid fill">
              <a:extLst>
                <a:ext uri="{FF2B5EF4-FFF2-40B4-BE49-F238E27FC236}">
                  <a16:creationId xmlns:a16="http://schemas.microsoft.com/office/drawing/2014/main" id="{35CD1CBC-AD61-7043-9A16-55B8BD7ED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20" name="Graphic 19" descr="Processor with solid fill">
              <a:extLst>
                <a:ext uri="{FF2B5EF4-FFF2-40B4-BE49-F238E27FC236}">
                  <a16:creationId xmlns:a16="http://schemas.microsoft.com/office/drawing/2014/main" id="{ADE45B73-E7F7-8E4A-BDA5-CC39FABF6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454A11-AD61-E441-A2AF-DBB67B143ECA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283909-9E43-EF4E-9A2D-9C925684C551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4C8D2A-660D-AA47-AA1E-08BA49336672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1B40D8-AC7B-D043-BFD2-CB3FB3672668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0419A2-78DF-E24E-9EA2-9937229CB75D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0BAE99-B2D6-2748-84E7-D67E73E5533A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C8AB70-6002-A44C-A9FC-06386BF58DB8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AC84B9-A8D5-E348-BB81-03740B16B3E7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9C631F3-BC26-124B-B9FB-E3DBE93ECA25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F130614-CA30-CB4A-BC8C-BAF0E462AE45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40ED39-2D2B-2640-BE88-E37D4185E0B1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BF0002D-2FE3-764B-8A46-5283E4F7105D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5B18542-AA17-874B-86D4-7BF823F60B41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3492D1-0E38-EB4C-A5FD-A1E98337402B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7EFD2E3-A909-4840-BA2C-D154727C985C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4AC3468-15ED-C141-AFD0-2450008CAAE2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547CA9-BC65-1340-A10F-77E31EFB3250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2CE479-24DE-DA4C-9A10-36294EB7686A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6921FA1-6B25-3C43-ABDB-47C3CC71E0B9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B6375FE-EF39-9C48-BF57-D3352247E232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A78649A-18AF-5247-8002-0760FE2ACC6B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C230157-DCB7-104E-BF1A-2291E62BA47D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8EFE6B-F04F-2E4A-8E8A-D10894F55571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F271F65-823E-DA4F-9155-5C676DBA7FC4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83EA9C1-EC3D-114C-8604-A2CF2E36204F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5D76FB4-593F-EC45-AF76-B9AD4C46C7CA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FF4AB21-3D0D-654A-BBC4-A3D60EE9BA4E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8C5D838-8538-944A-87B7-89741EBA219C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ED45B03-3BAF-184A-87CB-4252A261A410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0FBF6C4-61AA-F341-9C40-025CD5870A4A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2EC19AB-7B71-6C4E-A2C3-48FDFEA36908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A1810DE-C7D0-8144-901E-D9909D1BB9CA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032153E-C9E1-A34B-A61E-18B06B3CA56F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43D2C49-29D2-394F-834D-7D9930645592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7052467-A430-1346-9DAE-E25317604F19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54498AB-828A-0B43-965D-4B6914F808B3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DD714174-2AE0-A64E-B7D7-DFE500BBC3CD}"/>
              </a:ext>
            </a:extLst>
          </p:cNvPr>
          <p:cNvSpPr/>
          <p:nvPr/>
        </p:nvSpPr>
        <p:spPr>
          <a:xfrm>
            <a:off x="5004236" y="4595551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pic>
        <p:nvPicPr>
          <p:cNvPr id="58" name="Graphic 57" descr="Lock with solid fill">
            <a:extLst>
              <a:ext uri="{FF2B5EF4-FFF2-40B4-BE49-F238E27FC236}">
                <a16:creationId xmlns:a16="http://schemas.microsoft.com/office/drawing/2014/main" id="{144758C7-D3E6-5B46-9293-6C9BA3DE0C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67245" y="3705770"/>
            <a:ext cx="417803" cy="41780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2AB96C57-544F-B44E-9D3C-31ECB113988B}"/>
              </a:ext>
            </a:extLst>
          </p:cNvPr>
          <p:cNvSpPr txBox="1"/>
          <p:nvPr/>
        </p:nvSpPr>
        <p:spPr>
          <a:xfrm>
            <a:off x="666511" y="1224213"/>
            <a:ext cx="7138564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71">
              <a:buClr>
                <a:srgbClr val="000000"/>
              </a:buClr>
            </a:pPr>
            <a:r>
              <a:rPr lang="en-US" sz="1866" b="1">
                <a:solidFill>
                  <a:srgbClr val="92D050"/>
                </a:solidFill>
                <a:latin typeface="Arial"/>
                <a:cs typeface="Arial"/>
              </a:rPr>
              <a:t>Encryption and Verification Tag Generation </a:t>
            </a:r>
            <a:r>
              <a:rPr lang="en-US" sz="1866">
                <a:solidFill>
                  <a:srgbClr val="92D050"/>
                </a:solidFill>
                <a:latin typeface="Arial"/>
                <a:cs typeface="Arial"/>
              </a:rPr>
              <a:t>(in the processor)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185632D-1638-B74F-A019-14E918C23A16}"/>
              </a:ext>
            </a:extLst>
          </p:cNvPr>
          <p:cNvSpPr/>
          <p:nvPr/>
        </p:nvSpPr>
        <p:spPr>
          <a:xfrm>
            <a:off x="8026876" y="2276340"/>
            <a:ext cx="1002847" cy="435607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AES/Ver</a:t>
            </a:r>
          </a:p>
        </p:txBody>
      </p:sp>
      <p:sp>
        <p:nvSpPr>
          <p:cNvPr id="61" name="Line Callout 2 60">
            <a:extLst>
              <a:ext uri="{FF2B5EF4-FFF2-40B4-BE49-F238E27FC236}">
                <a16:creationId xmlns:a16="http://schemas.microsoft.com/office/drawing/2014/main" id="{1002FBA8-164F-764D-A37D-8313F1C3F54D}"/>
              </a:ext>
            </a:extLst>
          </p:cNvPr>
          <p:cNvSpPr/>
          <p:nvPr/>
        </p:nvSpPr>
        <p:spPr>
          <a:xfrm>
            <a:off x="2533508" y="1795775"/>
            <a:ext cx="2457259" cy="337094"/>
          </a:xfrm>
          <a:prstGeom prst="borderCallout2">
            <a:avLst>
              <a:gd name="adj1" fmla="val 50746"/>
              <a:gd name="adj2" fmla="val -479"/>
              <a:gd name="adj3" fmla="val 51017"/>
              <a:gd name="adj4" fmla="val -6625"/>
              <a:gd name="adj5" fmla="val 160151"/>
              <a:gd name="adj6" fmla="val -749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2666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52A569-AA15-FE45-A971-2B1CAB08980C}"/>
              </a:ext>
            </a:extLst>
          </p:cNvPr>
          <p:cNvSpPr txBox="1"/>
          <p:nvPr/>
        </p:nvSpPr>
        <p:spPr>
          <a:xfrm>
            <a:off x="2507957" y="1754908"/>
            <a:ext cx="259230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1600" b="1">
                <a:solidFill>
                  <a:prstClr val="black"/>
                </a:solidFill>
                <a:latin typeface="Calibri Light" panose="020F0302020204030204"/>
              </a:rPr>
              <a:t>a.k.a., “One time pad (OTP)”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DCD93DC-E7EE-1243-A86D-D321BCAE06F0}"/>
                  </a:ext>
                </a:extLst>
              </p:cNvPr>
              <p:cNvSpPr txBox="1"/>
              <p:nvPr/>
            </p:nvSpPr>
            <p:spPr>
              <a:xfrm>
                <a:off x="5050493" y="2345848"/>
                <a:ext cx="2861489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(1,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𝑎𝑑𝑑𝑟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𝑣𝑒𝑟𝑠𝑖𝑜𝑛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DCD93DC-E7EE-1243-A86D-D321BCAE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493" y="2345848"/>
                <a:ext cx="2861489" cy="246221"/>
              </a:xfrm>
              <a:prstGeom prst="rect">
                <a:avLst/>
              </a:prstGeom>
              <a:blipFill>
                <a:blip r:embed="rId12"/>
                <a:stretch>
                  <a:fillRect r="-127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E101C9F-0E60-4049-A17F-B959FD98467A}"/>
                  </a:ext>
                </a:extLst>
              </p:cNvPr>
              <p:cNvSpPr txBox="1"/>
              <p:nvPr/>
            </p:nvSpPr>
            <p:spPr>
              <a:xfrm>
                <a:off x="5107542" y="2658899"/>
                <a:ext cx="1248162" cy="2405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600" baseline="-2500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E101C9F-0E60-4049-A17F-B959FD984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42" y="2658899"/>
                <a:ext cx="1248162" cy="240579"/>
              </a:xfrm>
              <a:prstGeom prst="rect">
                <a:avLst/>
              </a:prstGeom>
              <a:blipFill>
                <a:blip r:embed="rId13"/>
                <a:stretch>
                  <a:fillRect l="-536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Line Callout 2 64">
            <a:extLst>
              <a:ext uri="{FF2B5EF4-FFF2-40B4-BE49-F238E27FC236}">
                <a16:creationId xmlns:a16="http://schemas.microsoft.com/office/drawing/2014/main" id="{C5658F86-2E85-9A47-B311-E12685CE4323}"/>
              </a:ext>
            </a:extLst>
          </p:cNvPr>
          <p:cNvSpPr/>
          <p:nvPr/>
        </p:nvSpPr>
        <p:spPr>
          <a:xfrm>
            <a:off x="2169319" y="3864127"/>
            <a:ext cx="1834433" cy="608221"/>
          </a:xfrm>
          <a:prstGeom prst="borderCallout2">
            <a:avLst>
              <a:gd name="adj1" fmla="val 64229"/>
              <a:gd name="adj2" fmla="val 100074"/>
              <a:gd name="adj3" fmla="val 50432"/>
              <a:gd name="adj4" fmla="val 99826"/>
              <a:gd name="adj5" fmla="val 54782"/>
              <a:gd name="adj6" fmla="val 124408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71">
              <a:buClr>
                <a:srgbClr val="000000"/>
              </a:buClr>
            </a:pPr>
            <a:r>
              <a:rPr lang="en-US" sz="1866" dirty="0">
                <a:solidFill>
                  <a:srgbClr val="000000"/>
                </a:solidFill>
                <a:latin typeface="Arial"/>
              </a:rPr>
              <a:t>Verification tag </a:t>
            </a:r>
          </a:p>
          <a:p>
            <a:pPr algn="ctr" defTabSz="1218971">
              <a:buClr>
                <a:srgbClr val="000000"/>
              </a:buClr>
            </a:pPr>
            <a:r>
              <a:rPr lang="en-US" sz="1866" dirty="0">
                <a:solidFill>
                  <a:srgbClr val="000000"/>
                </a:solidFill>
                <a:latin typeface="Arial"/>
              </a:rPr>
              <a:t>for each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2298417-8B46-904C-B2AC-482978C552EA}"/>
                  </a:ext>
                </a:extLst>
              </p:cNvPr>
              <p:cNvSpPr txBox="1"/>
              <p:nvPr/>
            </p:nvSpPr>
            <p:spPr>
              <a:xfrm>
                <a:off x="5073673" y="2042229"/>
                <a:ext cx="1114664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2298417-8B46-904C-B2AC-482978C55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673" y="2042229"/>
                <a:ext cx="1114664" cy="246221"/>
              </a:xfrm>
              <a:prstGeom prst="rect">
                <a:avLst/>
              </a:prstGeom>
              <a:blipFill>
                <a:blip r:embed="rId14"/>
                <a:stretch>
                  <a:fillRect l="-2186" t="-35000" r="-20219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79869E8-0DCD-A64C-9652-98C8179D4C28}"/>
                  </a:ext>
                </a:extLst>
              </p:cNvPr>
              <p:cNvSpPr txBox="1"/>
              <p:nvPr/>
            </p:nvSpPr>
            <p:spPr>
              <a:xfrm>
                <a:off x="4383784" y="3956255"/>
                <a:ext cx="494649" cy="3794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6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866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𝑥𝑐</m:t>
                      </m:r>
                    </m:oMath>
                  </m:oMathPara>
                </a14:m>
                <a:endParaRPr lang="en-US" sz="1866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79869E8-0DCD-A64C-9652-98C8179D4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784" y="3956255"/>
                <a:ext cx="494649" cy="3794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ine Callout 2 67">
            <a:extLst>
              <a:ext uri="{FF2B5EF4-FFF2-40B4-BE49-F238E27FC236}">
                <a16:creationId xmlns:a16="http://schemas.microsoft.com/office/drawing/2014/main" id="{ADB558FE-A734-6946-B377-98C16106C13F}"/>
              </a:ext>
            </a:extLst>
          </p:cNvPr>
          <p:cNvSpPr/>
          <p:nvPr/>
        </p:nvSpPr>
        <p:spPr>
          <a:xfrm>
            <a:off x="5820068" y="1726017"/>
            <a:ext cx="2592304" cy="250793"/>
          </a:xfrm>
          <a:prstGeom prst="borderCallout2">
            <a:avLst>
              <a:gd name="adj1" fmla="val 50746"/>
              <a:gd name="adj2" fmla="val -479"/>
              <a:gd name="adj3" fmla="val 51017"/>
              <a:gd name="adj4" fmla="val -6625"/>
              <a:gd name="adj5" fmla="val 132569"/>
              <a:gd name="adj6" fmla="val -707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2666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7992404-B796-AE47-B1BD-EFB9026600CA}"/>
              </a:ext>
            </a:extLst>
          </p:cNvPr>
          <p:cNvSpPr txBox="1"/>
          <p:nvPr/>
        </p:nvSpPr>
        <p:spPr>
          <a:xfrm>
            <a:off x="5781581" y="1670763"/>
            <a:ext cx="272730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1600" b="1" dirty="0">
                <a:solidFill>
                  <a:srgbClr val="7030A0"/>
                </a:solidFill>
                <a:latin typeface="Calibri Light" panose="020F0302020204030204"/>
              </a:rPr>
              <a:t>Linear hash function (Ver)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216180B-7D95-5B4D-AD53-E061A1F7F255}"/>
                  </a:ext>
                </a:extLst>
              </p:cNvPr>
              <p:cNvSpPr txBox="1"/>
              <p:nvPr/>
            </p:nvSpPr>
            <p:spPr>
              <a:xfrm>
                <a:off x="4962724" y="2891364"/>
                <a:ext cx="2727303" cy="3385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609486"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Calibri Light" panose="020F0302020204030204"/>
                  </a:rPr>
                  <a:t>Generate verification tag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600" b="1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216180B-7D95-5B4D-AD53-E061A1F7F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724" y="2891364"/>
                <a:ext cx="2727303" cy="338554"/>
              </a:xfrm>
              <a:prstGeom prst="rect">
                <a:avLst/>
              </a:prstGeom>
              <a:blipFill>
                <a:blip r:embed="rId16"/>
                <a:stretch>
                  <a:fillRect l="-1119" t="-14286" r="-4474" b="-214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A42A4F12-251E-614F-B833-91ABF2EE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15</a:t>
            </a:fld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77DC27D-AF9D-BA4C-A4C5-998159EC5805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AE40746-2F19-9F47-BF6D-B031789093A2}"/>
                  </a:ext>
                </a:extLst>
              </p:cNvPr>
              <p:cNvSpPr txBox="1"/>
              <p:nvPr/>
            </p:nvSpPr>
            <p:spPr>
              <a:xfrm>
                <a:off x="820215" y="3137401"/>
                <a:ext cx="1116203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baseline="30000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007E59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AE40746-2F19-9F47-BF6D-B0317890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15" y="3137401"/>
                <a:ext cx="1116203" cy="338554"/>
              </a:xfrm>
              <a:prstGeom prst="rect">
                <a:avLst/>
              </a:prstGeom>
              <a:blipFill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F66B25B6-B765-D44E-A57D-DE1D60698557}"/>
              </a:ext>
            </a:extLst>
          </p:cNvPr>
          <p:cNvSpPr txBox="1"/>
          <p:nvPr/>
        </p:nvSpPr>
        <p:spPr>
          <a:xfrm>
            <a:off x="838206" y="2666316"/>
            <a:ext cx="1098378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Plaintext </a:t>
            </a:r>
          </a:p>
          <a:p>
            <a:pPr defTabSz="1218971">
              <a:buClr>
                <a:srgbClr val="000000"/>
              </a:buClr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data</a:t>
            </a:r>
          </a:p>
        </p:txBody>
      </p:sp>
      <p:pic>
        <p:nvPicPr>
          <p:cNvPr id="77" name="Picture 4" descr="The 100 × 100 random bitmap images of two chann nels PRN streams. The... |  Download Scientific Diagram">
            <a:extLst>
              <a:ext uri="{FF2B5EF4-FFF2-40B4-BE49-F238E27FC236}">
                <a16:creationId xmlns:a16="http://schemas.microsoft.com/office/drawing/2014/main" id="{704787C0-9EC5-D046-A38C-E240BCFC0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988"/>
          <a:stretch/>
        </p:blipFill>
        <p:spPr bwMode="auto">
          <a:xfrm>
            <a:off x="7489349" y="4488720"/>
            <a:ext cx="621790" cy="9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894EE218-6C77-B449-8D5E-A57C3C02E6CD}"/>
              </a:ext>
            </a:extLst>
          </p:cNvPr>
          <p:cNvSpPr/>
          <p:nvPr/>
        </p:nvSpPr>
        <p:spPr>
          <a:xfrm>
            <a:off x="8111139" y="4503296"/>
            <a:ext cx="207870" cy="944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1866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9131D0D-1361-184A-B5FF-C7EFDC78EC08}"/>
                  </a:ext>
                </a:extLst>
              </p:cNvPr>
              <p:cNvSpPr txBox="1"/>
              <p:nvPr/>
            </p:nvSpPr>
            <p:spPr>
              <a:xfrm>
                <a:off x="8412372" y="4610773"/>
                <a:ext cx="1786920" cy="406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𝑥𝑐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9131D0D-1361-184A-B5FF-C7EFDC78E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372" y="4610773"/>
                <a:ext cx="1786920" cy="406971"/>
              </a:xfrm>
              <a:prstGeom prst="rect">
                <a:avLst/>
              </a:prstGeom>
              <a:blipFill>
                <a:blip r:embed="rId19"/>
                <a:stretch>
                  <a:fillRect l="-1024" t="-20896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2D70AA1-0C9E-DA4E-BDF9-FA18A68F1D61}"/>
                  </a:ext>
                </a:extLst>
              </p:cNvPr>
              <p:cNvSpPr txBox="1"/>
              <p:nvPr/>
            </p:nvSpPr>
            <p:spPr>
              <a:xfrm>
                <a:off x="826312" y="3321679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matirx</a:t>
                </a:r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2D70AA1-0C9E-DA4E-BDF9-FA18A68F1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12" y="3321679"/>
                <a:ext cx="6094324" cy="369332"/>
              </a:xfrm>
              <a:prstGeom prst="rect">
                <a:avLst/>
              </a:prstGeom>
              <a:blipFill>
                <a:blip r:embed="rId20"/>
                <a:stretch>
                  <a:fillRect l="-300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F5C172D-FE18-6F4B-AE95-04AF65D4D08A}"/>
                  </a:ext>
                </a:extLst>
              </p:cNvPr>
              <p:cNvSpPr txBox="1"/>
              <p:nvPr/>
            </p:nvSpPr>
            <p:spPr>
              <a:xfrm>
                <a:off x="6440172" y="3023443"/>
                <a:ext cx="1873353" cy="425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decrypt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F5C172D-FE18-6F4B-AE95-04AF65D4D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172" y="3023443"/>
                <a:ext cx="1873353" cy="425181"/>
              </a:xfrm>
              <a:prstGeom prst="rect">
                <a:avLst/>
              </a:prstGeom>
              <a:blipFill>
                <a:blip r:embed="rId21"/>
                <a:stretch>
                  <a:fillRect r="-48052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7CD9CFF-2342-B84D-A033-7677CAF1BC99}"/>
              </a:ext>
            </a:extLst>
          </p:cNvPr>
          <p:cNvCxnSpPr>
            <a:cxnSpLocks/>
          </p:cNvCxnSpPr>
          <p:nvPr/>
        </p:nvCxnSpPr>
        <p:spPr>
          <a:xfrm>
            <a:off x="6815839" y="3589064"/>
            <a:ext cx="1968014" cy="10746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2B9518C-E1FF-A847-9676-366661EFF8EF}"/>
                  </a:ext>
                </a:extLst>
              </p:cNvPr>
              <p:cNvSpPr txBox="1"/>
              <p:nvPr/>
            </p:nvSpPr>
            <p:spPr>
              <a:xfrm>
                <a:off x="6444371" y="3299371"/>
                <a:ext cx="70237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verify</m:t>
                    </m:r>
                    <m: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18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))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2B9518C-E1FF-A847-9676-366661EFF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71" y="3299371"/>
                <a:ext cx="7023798" cy="369332"/>
              </a:xfrm>
              <a:prstGeom prst="rect">
                <a:avLst/>
              </a:prstGeom>
              <a:blipFill>
                <a:blip r:embed="rId22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6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6" grpId="0"/>
      <p:bldP spid="68" grpId="0" animBg="1"/>
      <p:bldP spid="69" grpId="0"/>
      <p:bldP spid="80" grpId="0"/>
      <p:bldP spid="82" grpId="0"/>
      <p:bldP spid="84" grpId="0"/>
      <p:bldP spid="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355E-6222-A147-B432-6A4F411A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44854"/>
                </a:solidFill>
              </a:rPr>
              <a:t>Verifying Linear Operations using SecNDP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31DF72-9797-B546-9583-E310DBB3CB66}"/>
              </a:ext>
            </a:extLst>
          </p:cNvPr>
          <p:cNvSpPr/>
          <p:nvPr/>
        </p:nvSpPr>
        <p:spPr>
          <a:xfrm>
            <a:off x="820215" y="1605164"/>
            <a:ext cx="9239035" cy="2018811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71"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F4F054-1039-2E48-AAF6-28C1202D3677}"/>
                  </a:ext>
                </a:extLst>
              </p:cNvPr>
              <p:cNvSpPr txBox="1"/>
              <p:nvPr/>
            </p:nvSpPr>
            <p:spPr>
              <a:xfrm>
                <a:off x="810305" y="2294982"/>
                <a:ext cx="357598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F4F054-1039-2E48-AAF6-28C1202D3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05" y="2294982"/>
                <a:ext cx="357598" cy="338554"/>
              </a:xfrm>
              <a:prstGeom prst="rect">
                <a:avLst/>
              </a:prstGeom>
              <a:blipFill>
                <a:blip r:embed="rId3"/>
                <a:stretch>
                  <a:fillRect t="-12500" r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D89F8E-3E8E-BE48-8B7A-E4BDDC06CBCC}"/>
                  </a:ext>
                </a:extLst>
              </p:cNvPr>
              <p:cNvSpPr txBox="1"/>
              <p:nvPr/>
            </p:nvSpPr>
            <p:spPr>
              <a:xfrm>
                <a:off x="4403279" y="3950165"/>
                <a:ext cx="685059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16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1600">
                    <a:solidFill>
                      <a:srgbClr val="000000"/>
                    </a:solidFill>
                    <a:latin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6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𝑧𝑐</m:t>
                    </m:r>
                  </m:oMath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D89F8E-3E8E-BE48-8B7A-E4BDDC06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279" y="3950165"/>
                <a:ext cx="685059" cy="338554"/>
              </a:xfrm>
              <a:prstGeom prst="rect">
                <a:avLst/>
              </a:prstGeom>
              <a:blipFill>
                <a:blip r:embed="rId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4B2EED-9338-7C4F-B3E4-D039F0DED58C}"/>
                  </a:ext>
                </a:extLst>
              </p:cNvPr>
              <p:cNvSpPr txBox="1"/>
              <p:nvPr/>
            </p:nvSpPr>
            <p:spPr>
              <a:xfrm>
                <a:off x="1081665" y="2290614"/>
                <a:ext cx="361317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4B2EED-9338-7C4F-B3E4-D039F0DED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65" y="2290614"/>
                <a:ext cx="361317" cy="338554"/>
              </a:xfrm>
              <a:prstGeom prst="rect">
                <a:avLst/>
              </a:prstGeom>
              <a:blipFill>
                <a:blip r:embed="rId5"/>
                <a:stretch>
                  <a:fillRect t="-12727" r="-2000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7E8C059-E128-5B42-B710-DB34F37C72CF}"/>
              </a:ext>
            </a:extLst>
          </p:cNvPr>
          <p:cNvSpPr txBox="1"/>
          <p:nvPr/>
        </p:nvSpPr>
        <p:spPr>
          <a:xfrm>
            <a:off x="4481645" y="5500870"/>
            <a:ext cx="248146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Untrusted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ABA48-BB2F-CB44-925D-CA0A07EC3ECE}"/>
                  </a:ext>
                </a:extLst>
              </p:cNvPr>
              <p:cNvSpPr txBox="1"/>
              <p:nvPr/>
            </p:nvSpPr>
            <p:spPr>
              <a:xfrm>
                <a:off x="859150" y="2749863"/>
                <a:ext cx="1546962" cy="492443"/>
              </a:xfrm>
              <a:prstGeom prst="rect">
                <a:avLst/>
              </a:prstGeom>
              <a:solidFill>
                <a:srgbClr val="DEEBF7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:r>
                  <a:rPr lang="en-US" sz="160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</a:rPr>
                  <a:t>To compute: </a:t>
                </a:r>
              </a:p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FABA48-BB2F-CB44-925D-CA0A07EC3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0" y="2749863"/>
                <a:ext cx="1546962" cy="492443"/>
              </a:xfrm>
              <a:prstGeom prst="rect">
                <a:avLst/>
              </a:prstGeom>
              <a:blipFill>
                <a:blip r:embed="rId6"/>
                <a:stretch>
                  <a:fillRect l="-8268" t="-12346" r="-16929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9DBE53B-3236-9E4F-A2AE-46433A337E59}"/>
              </a:ext>
            </a:extLst>
          </p:cNvPr>
          <p:cNvSpPr txBox="1"/>
          <p:nvPr/>
        </p:nvSpPr>
        <p:spPr>
          <a:xfrm>
            <a:off x="847800" y="2076173"/>
            <a:ext cx="104067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Plaintext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0EAE40-5919-3149-8BEE-A55B778AA5FF}"/>
              </a:ext>
            </a:extLst>
          </p:cNvPr>
          <p:cNvGrpSpPr/>
          <p:nvPr/>
        </p:nvGrpSpPr>
        <p:grpSpPr>
          <a:xfrm>
            <a:off x="3436787" y="4392900"/>
            <a:ext cx="3816758" cy="1055315"/>
            <a:chOff x="6352709" y="725472"/>
            <a:chExt cx="3421167" cy="10219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316EC0-3577-B647-9364-CFC1AF7DF778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13" name="Graphic 12" descr="Processor with solid fill">
              <a:extLst>
                <a:ext uri="{FF2B5EF4-FFF2-40B4-BE49-F238E27FC236}">
                  <a16:creationId xmlns:a16="http://schemas.microsoft.com/office/drawing/2014/main" id="{4823993E-4C74-7346-B400-1174D4F5B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14" name="Graphic 13" descr="Processor with solid fill">
              <a:extLst>
                <a:ext uri="{FF2B5EF4-FFF2-40B4-BE49-F238E27FC236}">
                  <a16:creationId xmlns:a16="http://schemas.microsoft.com/office/drawing/2014/main" id="{C0D449FF-9968-7C4E-A5BE-8B3842522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15" name="Graphic 14" descr="Processor with solid fill">
              <a:extLst>
                <a:ext uri="{FF2B5EF4-FFF2-40B4-BE49-F238E27FC236}">
                  <a16:creationId xmlns:a16="http://schemas.microsoft.com/office/drawing/2014/main" id="{44986F65-3001-594E-A14D-E06455542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16" name="Graphic 15" descr="Processor with solid fill">
              <a:extLst>
                <a:ext uri="{FF2B5EF4-FFF2-40B4-BE49-F238E27FC236}">
                  <a16:creationId xmlns:a16="http://schemas.microsoft.com/office/drawing/2014/main" id="{CF180E6C-30A6-914E-9A7D-4ACCDC8A4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17" name="Graphic 16" descr="Processor with solid fill">
              <a:extLst>
                <a:ext uri="{FF2B5EF4-FFF2-40B4-BE49-F238E27FC236}">
                  <a16:creationId xmlns:a16="http://schemas.microsoft.com/office/drawing/2014/main" id="{A7366B9E-3F67-7D45-99BF-284C08612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E14CB2-35E4-B34A-A70F-FE1689AFC735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96C6FF-F222-7C42-A6B6-CA19FC0B6541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B8D9B79-DE3D-914B-A7B9-B1329F35A6AC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0EF294-FB1A-5644-BA52-1531E2975067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13CD9A-413B-8447-ACDD-A6C5B8AF8065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829C83-C7A8-6143-95DB-98F57E037C15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28F09C-0221-2D49-AB3A-461AA8D98C26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E00EFAE-2F1B-AB4D-A0E6-FFF3480EE6A3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7FA7AB-7DC7-1343-A255-F3E8DFB83845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4809EA2-1184-3840-B2E8-437689EABD88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E11618-590C-0A48-A89A-8CD062D5A789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8E854F-8144-0E42-BF5D-8FF3267FD04C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5B4745-7E98-B945-B44A-AF2580931B04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377C09-B6F7-A84D-8E00-F4383FDE1B0F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98D47E-078D-5A41-9783-34FE135C75E4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6226B3-7525-9143-8883-34B929093A40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66FD0F-015F-EB40-B9B7-41AF240349C4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3FB467-10AB-D84B-9856-47E9AF7ED8F2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579EC51-F3A6-0A43-8A57-4C0242B0F40F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2B7F602-587F-8C4B-B7A3-925B42AE27BD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F2784AF-234F-5944-9914-B0DE39EE6C76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C495B16-DF0C-FD41-81B4-E37A902DD4F9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5C091F4-75E5-9749-9343-2D42E36C28B6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E002412-0244-C347-87C6-07F18376005A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BB31AA2-CE69-ED4E-B273-87CB0AD2090E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65AEADC-132F-254C-B545-1250CF2E1162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F7BE2A5-27F1-CB43-BA79-36384D82A3D9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9CEBA6-73DF-D94B-9313-A189CF5E8C06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B184D98-C772-084A-A438-5D5510345686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6F6F3C1-BC10-B042-BE94-C730E0BF4F41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18775A5-0D20-D743-92EA-300BFD48E345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AAC31CD-09D4-2741-9D9E-6C926166AF9D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2A0039-6953-444C-8FAA-C7D67FC1DAB0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B4DEE51-1303-3841-9CD5-FB6185569FDC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E44D4D9-8EB0-504C-AC11-E89EA8ED2717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847C844-6B08-4041-B3B0-0C1178555AEC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BC9147B1-2989-0645-83F9-F8F918125708}"/>
              </a:ext>
            </a:extLst>
          </p:cNvPr>
          <p:cNvSpPr/>
          <p:nvPr/>
        </p:nvSpPr>
        <p:spPr>
          <a:xfrm>
            <a:off x="5004236" y="4595551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pic>
        <p:nvPicPr>
          <p:cNvPr id="55" name="Graphic 54" descr="Lock with solid fill">
            <a:extLst>
              <a:ext uri="{FF2B5EF4-FFF2-40B4-BE49-F238E27FC236}">
                <a16:creationId xmlns:a16="http://schemas.microsoft.com/office/drawing/2014/main" id="{37DB2010-F5A3-4D41-82CC-7B274E072C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7245" y="3705770"/>
            <a:ext cx="417803" cy="41780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367ADF4-5F64-4A43-B609-9B8AC74E57D4}"/>
              </a:ext>
            </a:extLst>
          </p:cNvPr>
          <p:cNvSpPr txBox="1"/>
          <p:nvPr/>
        </p:nvSpPr>
        <p:spPr>
          <a:xfrm>
            <a:off x="797486" y="1194847"/>
            <a:ext cx="5723237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71">
              <a:buClr>
                <a:srgbClr val="000000"/>
              </a:buClr>
            </a:pPr>
            <a:r>
              <a:rPr lang="en-US" sz="1866" b="1">
                <a:solidFill>
                  <a:srgbClr val="92D050"/>
                </a:solidFill>
                <a:latin typeface="Arial"/>
                <a:cs typeface="Arial"/>
              </a:rPr>
              <a:t>Decryption and Verification </a:t>
            </a:r>
            <a:r>
              <a:rPr lang="en-US" sz="1866">
                <a:solidFill>
                  <a:srgbClr val="92D050"/>
                </a:solidFill>
                <a:latin typeface="Arial"/>
                <a:cs typeface="Arial"/>
              </a:rPr>
              <a:t>(in the processor)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45E9CA-0DC1-D643-9470-CAF7FF33075E}"/>
                  </a:ext>
                </a:extLst>
              </p:cNvPr>
              <p:cNvSpPr txBox="1"/>
              <p:nvPr/>
            </p:nvSpPr>
            <p:spPr>
              <a:xfrm>
                <a:off x="2630337" y="3263253"/>
                <a:ext cx="1024448" cy="2405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1600" i="1" dirty="0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 baseline="-25000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600" i="1" baseline="-25000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1600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 baseline="-25000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1600" baseline="-25000">
                  <a:solidFill>
                    <a:srgbClr val="677B8C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45E9CA-0DC1-D643-9470-CAF7FF330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337" y="3263253"/>
                <a:ext cx="1024448" cy="240579"/>
              </a:xfrm>
              <a:prstGeom prst="rect">
                <a:avLst/>
              </a:prstGeom>
              <a:blipFill>
                <a:blip r:embed="rId11"/>
                <a:stretch>
                  <a:fillRect l="-5917" t="-3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5A568F6-4392-5B4C-82D9-E7459D936349}"/>
              </a:ext>
            </a:extLst>
          </p:cNvPr>
          <p:cNvCxnSpPr>
            <a:cxnSpLocks/>
          </p:cNvCxnSpPr>
          <p:nvPr/>
        </p:nvCxnSpPr>
        <p:spPr>
          <a:xfrm>
            <a:off x="2260280" y="3526123"/>
            <a:ext cx="1975513" cy="956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68E3DA2-16CA-3049-AAA5-BC044D429C77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4288973" y="3535691"/>
            <a:ext cx="1136447" cy="85721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82E4B4A-684D-FB42-B51F-DA32EEE327C5}"/>
              </a:ext>
            </a:extLst>
          </p:cNvPr>
          <p:cNvSpPr txBox="1"/>
          <p:nvPr/>
        </p:nvSpPr>
        <p:spPr>
          <a:xfrm>
            <a:off x="3984637" y="1732674"/>
            <a:ext cx="445646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1600" b="1">
                <a:solidFill>
                  <a:srgbClr val="007E59"/>
                </a:solidFill>
                <a:latin typeface="Calibri Light" panose="020F0302020204030204"/>
              </a:rPr>
              <a:t>1. Generate “one time pad” (OTP) and their tags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93B26F-FFF6-7C42-B0A6-6A7B9CA55C7A}"/>
              </a:ext>
            </a:extLst>
          </p:cNvPr>
          <p:cNvSpPr txBox="1"/>
          <p:nvPr/>
        </p:nvSpPr>
        <p:spPr>
          <a:xfrm>
            <a:off x="3984637" y="2471513"/>
            <a:ext cx="412888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1600" b="1">
                <a:solidFill>
                  <a:srgbClr val="007E59"/>
                </a:solidFill>
                <a:latin typeface="Calibri Light" panose="020F0302020204030204"/>
              </a:rPr>
              <a:t>2. Computation on OTP and verification tags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AAA068-FD7A-C44F-9E59-9409776ED598}"/>
              </a:ext>
            </a:extLst>
          </p:cNvPr>
          <p:cNvSpPr txBox="1"/>
          <p:nvPr/>
        </p:nvSpPr>
        <p:spPr>
          <a:xfrm>
            <a:off x="2369037" y="2954759"/>
            <a:ext cx="4303177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1600" b="1">
                <a:solidFill>
                  <a:srgbClr val="007E59"/>
                </a:solidFill>
                <a:latin typeface="Calibri Light" panose="020F0302020204030204"/>
              </a:rPr>
              <a:t>3. Adding results and verify the results</a:t>
            </a:r>
          </a:p>
        </p:txBody>
      </p:sp>
      <p:sp>
        <p:nvSpPr>
          <p:cNvPr id="63" name="Line Callout 2 62">
            <a:extLst>
              <a:ext uri="{FF2B5EF4-FFF2-40B4-BE49-F238E27FC236}">
                <a16:creationId xmlns:a16="http://schemas.microsoft.com/office/drawing/2014/main" id="{D2FD8EFE-59B9-D840-90C3-74F0F00E64B6}"/>
              </a:ext>
            </a:extLst>
          </p:cNvPr>
          <p:cNvSpPr/>
          <p:nvPr/>
        </p:nvSpPr>
        <p:spPr>
          <a:xfrm>
            <a:off x="1302974" y="4940892"/>
            <a:ext cx="1834433" cy="608221"/>
          </a:xfrm>
          <a:prstGeom prst="borderCallout2">
            <a:avLst>
              <a:gd name="adj1" fmla="val 64229"/>
              <a:gd name="adj2" fmla="val 100074"/>
              <a:gd name="adj3" fmla="val 50432"/>
              <a:gd name="adj4" fmla="val 99826"/>
              <a:gd name="adj5" fmla="val -111674"/>
              <a:gd name="adj6" fmla="val 193678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71">
              <a:buClr>
                <a:srgbClr val="000000"/>
              </a:buClr>
            </a:pPr>
            <a:r>
              <a:rPr lang="en-US" sz="1866">
                <a:solidFill>
                  <a:srgbClr val="000000"/>
                </a:solidFill>
                <a:latin typeface="Arial"/>
              </a:rPr>
              <a:t>Verification tag </a:t>
            </a:r>
          </a:p>
          <a:p>
            <a:pPr algn="ctr" defTabSz="1218971">
              <a:buClr>
                <a:srgbClr val="000000"/>
              </a:buClr>
            </a:pPr>
            <a:r>
              <a:rPr lang="en-US" sz="1866">
                <a:solidFill>
                  <a:srgbClr val="000000"/>
                </a:solidFill>
                <a:latin typeface="Arial"/>
              </a:rPr>
              <a:t>for each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841A910-0B3E-4648-93C4-D7ED9D8F0352}"/>
                  </a:ext>
                </a:extLst>
              </p:cNvPr>
              <p:cNvSpPr txBox="1"/>
              <p:nvPr/>
            </p:nvSpPr>
            <p:spPr>
              <a:xfrm>
                <a:off x="6918769" y="2069317"/>
                <a:ext cx="2822824" cy="24622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𝑥𝑒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(1,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𝑎𝑑𝑑𝑟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𝑣𝑒𝑟𝑠𝑖𝑜𝑛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841A910-0B3E-4648-93C4-D7ED9D8F0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769" y="2069317"/>
                <a:ext cx="2822824" cy="246221"/>
              </a:xfrm>
              <a:prstGeom prst="rect">
                <a:avLst/>
              </a:prstGeom>
              <a:blipFill>
                <a:blip r:embed="rId12"/>
                <a:stretch>
                  <a:fillRect l="-864" r="-1728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E40EB2A-E89A-AB4A-9036-A2711123DF3A}"/>
                  </a:ext>
                </a:extLst>
              </p:cNvPr>
              <p:cNvSpPr txBox="1"/>
              <p:nvPr/>
            </p:nvSpPr>
            <p:spPr>
              <a:xfrm>
                <a:off x="6918770" y="2324518"/>
                <a:ext cx="2832955" cy="2656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𝑦𝑒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(1,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𝑎𝑑𝑑𝑟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𝑣𝑒𝑟𝑠𝑖𝑜𝑛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E40EB2A-E89A-AB4A-9036-A2711123D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770" y="2324518"/>
                <a:ext cx="2832955" cy="265650"/>
              </a:xfrm>
              <a:prstGeom prst="rect">
                <a:avLst/>
              </a:prstGeom>
              <a:blipFill>
                <a:blip r:embed="rId13"/>
                <a:stretch>
                  <a:fillRect l="-860" r="-172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2A43C0E-FE10-544B-B862-9C367CBBCFF5}"/>
                  </a:ext>
                </a:extLst>
              </p:cNvPr>
              <p:cNvSpPr txBox="1"/>
              <p:nvPr/>
            </p:nvSpPr>
            <p:spPr>
              <a:xfrm>
                <a:off x="3747626" y="3256807"/>
                <a:ext cx="1189172" cy="2405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𝑧𝑒</m:t>
                          </m:r>
                        </m:sub>
                      </m:sSub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𝑧𝑐</m:t>
                      </m:r>
                    </m:oMath>
                  </m:oMathPara>
                </a14:m>
                <a:endParaRPr lang="en-US" sz="1600" baseline="-2500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2A43C0E-FE10-544B-B862-9C367CBBC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26" y="3256807"/>
                <a:ext cx="1189172" cy="240579"/>
              </a:xfrm>
              <a:prstGeom prst="rect">
                <a:avLst/>
              </a:prstGeom>
              <a:blipFill>
                <a:blip r:embed="rId14"/>
                <a:stretch>
                  <a:fillRect l="-564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4783E0F-12DE-C840-ABAD-AD71FE41BAD9}"/>
                  </a:ext>
                </a:extLst>
              </p:cNvPr>
              <p:cNvSpPr txBox="1"/>
              <p:nvPr/>
            </p:nvSpPr>
            <p:spPr>
              <a:xfrm>
                <a:off x="5057583" y="3270336"/>
                <a:ext cx="1903726" cy="2405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 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𝑝𝑎𝑠𝑠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𝑓𝑎𝑖𝑙</m:t>
                      </m:r>
                    </m:oMath>
                  </m:oMathPara>
                </a14:m>
                <a:endParaRPr lang="en-US" sz="1600" baseline="-2500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4783E0F-12DE-C840-ABAD-AD71FE41B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583" y="3270336"/>
                <a:ext cx="1903726" cy="240579"/>
              </a:xfrm>
              <a:prstGeom prst="rect">
                <a:avLst/>
              </a:prstGeom>
              <a:blipFill>
                <a:blip r:embed="rId15"/>
                <a:stretch>
                  <a:fillRect l="-3526" t="-35000" r="-128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5CD7F914-38E5-8B47-A3B0-4CDFEDFDA82F}"/>
              </a:ext>
            </a:extLst>
          </p:cNvPr>
          <p:cNvSpPr/>
          <p:nvPr/>
        </p:nvSpPr>
        <p:spPr>
          <a:xfrm>
            <a:off x="8261260" y="1653418"/>
            <a:ext cx="1002847" cy="43560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AES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5335C39-60E6-294D-BE6B-7C5147202B12}"/>
              </a:ext>
            </a:extLst>
          </p:cNvPr>
          <p:cNvSpPr/>
          <p:nvPr/>
        </p:nvSpPr>
        <p:spPr>
          <a:xfrm>
            <a:off x="5726864" y="4712675"/>
            <a:ext cx="1980444" cy="5449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1866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340E3D8-2CFA-5B4B-944A-D2462D5DF226}"/>
                  </a:ext>
                </a:extLst>
              </p:cNvPr>
              <p:cNvSpPr txBox="1"/>
              <p:nvPr/>
            </p:nvSpPr>
            <p:spPr>
              <a:xfrm>
                <a:off x="5847612" y="4727335"/>
                <a:ext cx="1676741" cy="2405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1600" baseline="-2500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340E3D8-2CFA-5B4B-944A-D2462D5D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612" y="4727335"/>
                <a:ext cx="1676741" cy="240579"/>
              </a:xfrm>
              <a:prstGeom prst="rect">
                <a:avLst/>
              </a:prstGeom>
              <a:blipFill>
                <a:blip r:embed="rId16"/>
                <a:stretch>
                  <a:fillRect l="-2909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F4F91B1-5910-4041-9000-1D7F85B2FFAC}"/>
                  </a:ext>
                </a:extLst>
              </p:cNvPr>
              <p:cNvSpPr txBox="1"/>
              <p:nvPr/>
            </p:nvSpPr>
            <p:spPr>
              <a:xfrm>
                <a:off x="5778884" y="4980686"/>
                <a:ext cx="1842364" cy="2405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𝑧𝑐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𝑥𝑐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𝑦𝑐</m:t>
                      </m:r>
                    </m:oMath>
                  </m:oMathPara>
                </a14:m>
                <a:endParaRPr lang="en-US" sz="1600" baseline="-2500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F4F91B1-5910-4041-9000-1D7F85B2F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884" y="4980686"/>
                <a:ext cx="1842364" cy="240579"/>
              </a:xfrm>
              <a:prstGeom prst="rect">
                <a:avLst/>
              </a:prstGeom>
              <a:blipFill>
                <a:blip r:embed="rId17"/>
                <a:stretch>
                  <a:fillRect l="-3642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DBCDCBFC-6293-FD44-8390-BA520613E12F}"/>
              </a:ext>
            </a:extLst>
          </p:cNvPr>
          <p:cNvSpPr/>
          <p:nvPr/>
        </p:nvSpPr>
        <p:spPr>
          <a:xfrm>
            <a:off x="7967480" y="3164039"/>
            <a:ext cx="1296626" cy="43560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ADD/Ver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FABDBD-189D-2446-ACFB-AE1818FE820E}"/>
              </a:ext>
            </a:extLst>
          </p:cNvPr>
          <p:cNvSpPr/>
          <p:nvPr/>
        </p:nvSpPr>
        <p:spPr>
          <a:xfrm>
            <a:off x="7967480" y="2638959"/>
            <a:ext cx="1296626" cy="43560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ADD/MUL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2A8242C-F118-7949-9E5A-A868E12F7E97}"/>
              </a:ext>
            </a:extLst>
          </p:cNvPr>
          <p:cNvSpPr/>
          <p:nvPr/>
        </p:nvSpPr>
        <p:spPr>
          <a:xfrm>
            <a:off x="7726925" y="4808375"/>
            <a:ext cx="1296626" cy="43560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ADD/MUL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0A6783C-D223-854B-88AE-D5AB31A289D1}"/>
                  </a:ext>
                </a:extLst>
              </p:cNvPr>
              <p:cNvSpPr txBox="1"/>
              <p:nvPr/>
            </p:nvSpPr>
            <p:spPr>
              <a:xfrm>
                <a:off x="6033029" y="2765472"/>
                <a:ext cx="1851725" cy="2405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𝑧𝑒</m:t>
                      </m:r>
                      <m:r>
                        <a:rPr lang="en-US" sz="16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𝑥𝑒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𝑦𝑒</m:t>
                      </m:r>
                    </m:oMath>
                  </m:oMathPara>
                </a14:m>
                <a:endParaRPr lang="en-US" sz="1600" baseline="-2500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0A6783C-D223-854B-88AE-D5AB31A28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029" y="2765472"/>
                <a:ext cx="1851725" cy="240579"/>
              </a:xfrm>
              <a:prstGeom prst="rect">
                <a:avLst/>
              </a:prstGeom>
              <a:blipFill>
                <a:blip r:embed="rId18"/>
                <a:stretch>
                  <a:fillRect l="-36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CB46129-34A7-6144-9BFF-FF6BC13E9EDB}"/>
                  </a:ext>
                </a:extLst>
              </p:cNvPr>
              <p:cNvSpPr txBox="1"/>
              <p:nvPr/>
            </p:nvSpPr>
            <p:spPr>
              <a:xfrm>
                <a:off x="4082246" y="2001126"/>
                <a:ext cx="2767361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 baseline="-25000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1600" i="1" baseline="-25000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𝑎𝑑𝑑𝑟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𝑣𝑒𝑟𝑠𝑖𝑜𝑛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solidFill>
                    <a:srgbClr val="677B8C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CB46129-34A7-6144-9BFF-FF6BC13E9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246" y="2001126"/>
                <a:ext cx="2767361" cy="338554"/>
              </a:xfrm>
              <a:prstGeom prst="rect">
                <a:avLst/>
              </a:prstGeom>
              <a:blipFill>
                <a:blip r:embed="rId1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8C749DB-91C2-EA46-82EC-A02A949FA0CF}"/>
                  </a:ext>
                </a:extLst>
              </p:cNvPr>
              <p:cNvSpPr txBox="1"/>
              <p:nvPr/>
            </p:nvSpPr>
            <p:spPr>
              <a:xfrm>
                <a:off x="4282066" y="2784791"/>
                <a:ext cx="1685013" cy="2405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 baseline="-25000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1600" i="1" dirty="0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1600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 baseline="-25000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1600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1600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 baseline="-25000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sz="1600" baseline="-25000">
                  <a:solidFill>
                    <a:srgbClr val="677B8C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8C749DB-91C2-EA46-82EC-A02A949FA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066" y="2784791"/>
                <a:ext cx="1685013" cy="240579"/>
              </a:xfrm>
              <a:prstGeom prst="rect">
                <a:avLst/>
              </a:prstGeom>
              <a:blipFill>
                <a:blip r:embed="rId20"/>
                <a:stretch>
                  <a:fillRect l="-2888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861F6FC-EB21-964E-ABA0-BAA66CA38DF8}"/>
                  </a:ext>
                </a:extLst>
              </p:cNvPr>
              <p:cNvSpPr txBox="1"/>
              <p:nvPr/>
            </p:nvSpPr>
            <p:spPr>
              <a:xfrm>
                <a:off x="4099396" y="2245759"/>
                <a:ext cx="2747034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 baseline="-25000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677B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𝑎𝑑𝑑𝑟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𝑣𝑒𝑟𝑠𝑖𝑜𝑛</m:t>
                      </m:r>
                      <m:r>
                        <a:rPr lang="en-US" sz="1600" i="1">
                          <a:solidFill>
                            <a:srgbClr val="677B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solidFill>
                    <a:srgbClr val="677B8C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861F6FC-EB21-964E-ABA0-BAA66CA38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96" y="2245759"/>
                <a:ext cx="2747034" cy="338554"/>
              </a:xfrm>
              <a:prstGeom prst="rect">
                <a:avLst/>
              </a:prstGeom>
              <a:blipFill>
                <a:blip r:embed="rId2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639C1DF2-DD22-634E-9E6D-7E8FB0B531F0}"/>
              </a:ext>
            </a:extLst>
          </p:cNvPr>
          <p:cNvSpPr txBox="1"/>
          <p:nvPr/>
        </p:nvSpPr>
        <p:spPr>
          <a:xfrm>
            <a:off x="7556347" y="5187732"/>
            <a:ext cx="259230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1600" b="1">
                <a:solidFill>
                  <a:srgbClr val="007E59"/>
                </a:solidFill>
                <a:latin typeface="Calibri Light" panose="020F0302020204030204"/>
              </a:rPr>
              <a:t>Computation on ciphertext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010E56E-30EE-3440-BD1E-4B5C63330167}"/>
              </a:ext>
            </a:extLst>
          </p:cNvPr>
          <p:cNvSpPr txBox="1">
            <a:spLocks/>
          </p:cNvSpPr>
          <p:nvPr/>
        </p:nvSpPr>
        <p:spPr>
          <a:xfrm>
            <a:off x="415636" y="5751014"/>
            <a:ext cx="11319164" cy="934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The CPU and NDP compute the resulting verification tag jointly through secret sharing.</a:t>
            </a:r>
          </a:p>
          <a:p>
            <a:r>
              <a:rPr lang="en-US" sz="2000"/>
              <a:t>The verification tag is compared with the hash of the computation result.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11B4A-6F26-7345-BA16-26BBA0FB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16</a:t>
            </a:fld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51B2811-56C5-484B-911D-E0FF29982ADA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4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EB49-F4B5-9D4E-AA61-9A6DD9FF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Integrity of Linear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45D5-81B9-BE4A-AD67-321D8730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17</a:t>
            </a:fld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796FFF-5969-E241-B84C-FCD6B25242A1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13E065-02DC-40C6-807F-EAEC13955502}"/>
              </a:ext>
            </a:extLst>
          </p:cNvPr>
          <p:cNvGrpSpPr/>
          <p:nvPr/>
        </p:nvGrpSpPr>
        <p:grpSpPr>
          <a:xfrm>
            <a:off x="2691442" y="1482411"/>
            <a:ext cx="6114628" cy="4197981"/>
            <a:chOff x="2378767" y="1416150"/>
            <a:chExt cx="6215269" cy="4197981"/>
          </a:xfrm>
        </p:grpSpPr>
        <p:pic>
          <p:nvPicPr>
            <p:cNvPr id="5" name="Picture 5" descr="Text, letter&#10;&#10;Description automatically generated">
              <a:extLst>
                <a:ext uri="{FF2B5EF4-FFF2-40B4-BE49-F238E27FC236}">
                  <a16:creationId xmlns:a16="http://schemas.microsoft.com/office/drawing/2014/main" id="{4F6F3DB2-E665-411F-B851-93DC83B1A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8767" y="1416150"/>
              <a:ext cx="6215269" cy="419798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16A295-A888-4ACB-908B-FD621BD5E28E}"/>
                </a:ext>
              </a:extLst>
            </p:cNvPr>
            <p:cNvSpPr/>
            <p:nvPr/>
          </p:nvSpPr>
          <p:spPr>
            <a:xfrm>
              <a:off x="8063948" y="4760843"/>
              <a:ext cx="477079" cy="4373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76BD9A1B-A131-4D28-9577-5E22B42BDA02}"/>
              </a:ext>
            </a:extLst>
          </p:cNvPr>
          <p:cNvSpPr/>
          <p:nvPr/>
        </p:nvSpPr>
        <p:spPr>
          <a:xfrm>
            <a:off x="5516632" y="4446518"/>
            <a:ext cx="437322" cy="4240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84063CC-4D15-4C70-8BCB-8762C2F236D7}"/>
              </a:ext>
            </a:extLst>
          </p:cNvPr>
          <p:cNvSpPr/>
          <p:nvPr/>
        </p:nvSpPr>
        <p:spPr>
          <a:xfrm>
            <a:off x="5781675" y="4817578"/>
            <a:ext cx="437322" cy="4240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5EA0DB5-0694-4902-A1A3-81C927FFAD11}"/>
              </a:ext>
            </a:extLst>
          </p:cNvPr>
          <p:cNvSpPr/>
          <p:nvPr/>
        </p:nvSpPr>
        <p:spPr>
          <a:xfrm rot="16200000">
            <a:off x="5862976" y="3843543"/>
            <a:ext cx="284921" cy="4041913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C5B8CA-0A82-4722-811B-2424193BD1EB}"/>
              </a:ext>
            </a:extLst>
          </p:cNvPr>
          <p:cNvCxnSpPr/>
          <p:nvPr/>
        </p:nvCxnSpPr>
        <p:spPr>
          <a:xfrm flipV="1">
            <a:off x="5997437" y="4191830"/>
            <a:ext cx="3684104" cy="3445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5A7824-8175-4173-BD62-B4E8068C2601}"/>
              </a:ext>
            </a:extLst>
          </p:cNvPr>
          <p:cNvSpPr txBox="1"/>
          <p:nvPr/>
        </p:nvSpPr>
        <p:spPr>
          <a:xfrm>
            <a:off x="4026591" y="6007790"/>
            <a:ext cx="4134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distinguishing advantage terms associated with the invoked ciphers</a:t>
            </a:r>
            <a:r>
              <a:rPr lang="en-US" dirty="0"/>
              <a:t> </a:t>
            </a:r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7B42F14-E9C3-45BD-864F-2DF60203E4DC}"/>
              </a:ext>
            </a:extLst>
          </p:cNvPr>
          <p:cNvSpPr txBox="1"/>
          <p:nvPr/>
        </p:nvSpPr>
        <p:spPr>
          <a:xfrm>
            <a:off x="9016033" y="3834432"/>
            <a:ext cx="238539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number of matrix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columns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D574C9B-6266-43FC-9150-970A68975204}"/>
              </a:ext>
            </a:extLst>
          </p:cNvPr>
          <p:cNvCxnSpPr>
            <a:cxnSpLocks/>
          </p:cNvCxnSpPr>
          <p:nvPr/>
        </p:nvCxnSpPr>
        <p:spPr>
          <a:xfrm flipH="1">
            <a:off x="2187437" y="5079722"/>
            <a:ext cx="3551582" cy="927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4F1EB77-C3B9-4DB1-A230-EC8B337B4C98}"/>
              </a:ext>
            </a:extLst>
          </p:cNvPr>
          <p:cNvSpPr txBox="1"/>
          <p:nvPr/>
        </p:nvSpPr>
        <p:spPr>
          <a:xfrm>
            <a:off x="0" y="5206031"/>
            <a:ext cx="319460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large prime number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involved in integrity computations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i.e., size of verification tag, ​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e.g., 2</a:t>
            </a:r>
            <a:r>
              <a:rPr lang="en-US" baseline="30000" dirty="0">
                <a:solidFill>
                  <a:srgbClr val="0070C0"/>
                </a:solidFill>
              </a:rPr>
              <a:t>127</a:t>
            </a:r>
            <a:r>
              <a:rPr lang="en-US" dirty="0">
                <a:solidFill>
                  <a:srgbClr val="0070C0"/>
                </a:solidFill>
              </a:rPr>
              <a:t>-1​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79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AC6C-5B38-874A-BFFD-7D2BC049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Verification Tag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F5319-2A9D-C841-A179-746243CE9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F8633-F814-7C41-98D7-01C035B9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09E58E8-06E5-9E41-B6B7-8D0B1FBD8B91}"/>
              </a:ext>
            </a:extLst>
          </p:cNvPr>
          <p:cNvGraphicFramePr>
            <a:graphicFrameLocks noGrp="1"/>
          </p:cNvGraphicFramePr>
          <p:nvPr/>
        </p:nvGraphicFramePr>
        <p:xfrm>
          <a:off x="395540" y="2407836"/>
          <a:ext cx="325581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977">
                  <a:extLst>
                    <a:ext uri="{9D8B030D-6E8A-4147-A177-3AD203B41FA5}">
                      <a16:colId xmlns:a16="http://schemas.microsoft.com/office/drawing/2014/main" val="1364551650"/>
                    </a:ext>
                  </a:extLst>
                </a:gridCol>
                <a:gridCol w="406977">
                  <a:extLst>
                    <a:ext uri="{9D8B030D-6E8A-4147-A177-3AD203B41FA5}">
                      <a16:colId xmlns:a16="http://schemas.microsoft.com/office/drawing/2014/main" val="1583554403"/>
                    </a:ext>
                  </a:extLst>
                </a:gridCol>
                <a:gridCol w="406977">
                  <a:extLst>
                    <a:ext uri="{9D8B030D-6E8A-4147-A177-3AD203B41FA5}">
                      <a16:colId xmlns:a16="http://schemas.microsoft.com/office/drawing/2014/main" val="1119243091"/>
                    </a:ext>
                  </a:extLst>
                </a:gridCol>
                <a:gridCol w="406977">
                  <a:extLst>
                    <a:ext uri="{9D8B030D-6E8A-4147-A177-3AD203B41FA5}">
                      <a16:colId xmlns:a16="http://schemas.microsoft.com/office/drawing/2014/main" val="1819604510"/>
                    </a:ext>
                  </a:extLst>
                </a:gridCol>
                <a:gridCol w="406977">
                  <a:extLst>
                    <a:ext uri="{9D8B030D-6E8A-4147-A177-3AD203B41FA5}">
                      <a16:colId xmlns:a16="http://schemas.microsoft.com/office/drawing/2014/main" val="2566683199"/>
                    </a:ext>
                  </a:extLst>
                </a:gridCol>
                <a:gridCol w="406977">
                  <a:extLst>
                    <a:ext uri="{9D8B030D-6E8A-4147-A177-3AD203B41FA5}">
                      <a16:colId xmlns:a16="http://schemas.microsoft.com/office/drawing/2014/main" val="703918626"/>
                    </a:ext>
                  </a:extLst>
                </a:gridCol>
                <a:gridCol w="406977">
                  <a:extLst>
                    <a:ext uri="{9D8B030D-6E8A-4147-A177-3AD203B41FA5}">
                      <a16:colId xmlns:a16="http://schemas.microsoft.com/office/drawing/2014/main" val="3868500244"/>
                    </a:ext>
                  </a:extLst>
                </a:gridCol>
                <a:gridCol w="406977">
                  <a:extLst>
                    <a:ext uri="{9D8B030D-6E8A-4147-A177-3AD203B41FA5}">
                      <a16:colId xmlns:a16="http://schemas.microsoft.com/office/drawing/2014/main" val="1705013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98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149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5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8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40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20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482674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E6F8CE1-DE77-EB4D-80D8-F08E873F885D}"/>
              </a:ext>
            </a:extLst>
          </p:cNvPr>
          <p:cNvGraphicFramePr>
            <a:graphicFrameLocks noGrp="1"/>
          </p:cNvGraphicFramePr>
          <p:nvPr/>
        </p:nvGraphicFramePr>
        <p:xfrm>
          <a:off x="4071614" y="2407836"/>
          <a:ext cx="3371272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409">
                  <a:extLst>
                    <a:ext uri="{9D8B030D-6E8A-4147-A177-3AD203B41FA5}">
                      <a16:colId xmlns:a16="http://schemas.microsoft.com/office/drawing/2014/main" val="1364551650"/>
                    </a:ext>
                  </a:extLst>
                </a:gridCol>
                <a:gridCol w="421409">
                  <a:extLst>
                    <a:ext uri="{9D8B030D-6E8A-4147-A177-3AD203B41FA5}">
                      <a16:colId xmlns:a16="http://schemas.microsoft.com/office/drawing/2014/main" val="1583554403"/>
                    </a:ext>
                  </a:extLst>
                </a:gridCol>
                <a:gridCol w="421409">
                  <a:extLst>
                    <a:ext uri="{9D8B030D-6E8A-4147-A177-3AD203B41FA5}">
                      <a16:colId xmlns:a16="http://schemas.microsoft.com/office/drawing/2014/main" val="1119243091"/>
                    </a:ext>
                  </a:extLst>
                </a:gridCol>
                <a:gridCol w="421409">
                  <a:extLst>
                    <a:ext uri="{9D8B030D-6E8A-4147-A177-3AD203B41FA5}">
                      <a16:colId xmlns:a16="http://schemas.microsoft.com/office/drawing/2014/main" val="1819604510"/>
                    </a:ext>
                  </a:extLst>
                </a:gridCol>
                <a:gridCol w="421409">
                  <a:extLst>
                    <a:ext uri="{9D8B030D-6E8A-4147-A177-3AD203B41FA5}">
                      <a16:colId xmlns:a16="http://schemas.microsoft.com/office/drawing/2014/main" val="2566683199"/>
                    </a:ext>
                  </a:extLst>
                </a:gridCol>
                <a:gridCol w="421409">
                  <a:extLst>
                    <a:ext uri="{9D8B030D-6E8A-4147-A177-3AD203B41FA5}">
                      <a16:colId xmlns:a16="http://schemas.microsoft.com/office/drawing/2014/main" val="703918626"/>
                    </a:ext>
                  </a:extLst>
                </a:gridCol>
                <a:gridCol w="421409">
                  <a:extLst>
                    <a:ext uri="{9D8B030D-6E8A-4147-A177-3AD203B41FA5}">
                      <a16:colId xmlns:a16="http://schemas.microsoft.com/office/drawing/2014/main" val="3868500244"/>
                    </a:ext>
                  </a:extLst>
                </a:gridCol>
                <a:gridCol w="421409">
                  <a:extLst>
                    <a:ext uri="{9D8B030D-6E8A-4147-A177-3AD203B41FA5}">
                      <a16:colId xmlns:a16="http://schemas.microsoft.com/office/drawing/2014/main" val="1705013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98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149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5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8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40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20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…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23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482674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254AFC58-3721-F94D-B0BC-EF5995385668}"/>
              </a:ext>
            </a:extLst>
          </p:cNvPr>
          <p:cNvGraphicFramePr>
            <a:graphicFrameLocks noGrp="1"/>
          </p:cNvGraphicFramePr>
          <p:nvPr/>
        </p:nvGraphicFramePr>
        <p:xfrm>
          <a:off x="7793868" y="2436514"/>
          <a:ext cx="318654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318">
                  <a:extLst>
                    <a:ext uri="{9D8B030D-6E8A-4147-A177-3AD203B41FA5}">
                      <a16:colId xmlns:a16="http://schemas.microsoft.com/office/drawing/2014/main" val="1364551650"/>
                    </a:ext>
                  </a:extLst>
                </a:gridCol>
                <a:gridCol w="398318">
                  <a:extLst>
                    <a:ext uri="{9D8B030D-6E8A-4147-A177-3AD203B41FA5}">
                      <a16:colId xmlns:a16="http://schemas.microsoft.com/office/drawing/2014/main" val="1583554403"/>
                    </a:ext>
                  </a:extLst>
                </a:gridCol>
                <a:gridCol w="398318">
                  <a:extLst>
                    <a:ext uri="{9D8B030D-6E8A-4147-A177-3AD203B41FA5}">
                      <a16:colId xmlns:a16="http://schemas.microsoft.com/office/drawing/2014/main" val="1119243091"/>
                    </a:ext>
                  </a:extLst>
                </a:gridCol>
                <a:gridCol w="398318">
                  <a:extLst>
                    <a:ext uri="{9D8B030D-6E8A-4147-A177-3AD203B41FA5}">
                      <a16:colId xmlns:a16="http://schemas.microsoft.com/office/drawing/2014/main" val="1819604510"/>
                    </a:ext>
                  </a:extLst>
                </a:gridCol>
                <a:gridCol w="398318">
                  <a:extLst>
                    <a:ext uri="{9D8B030D-6E8A-4147-A177-3AD203B41FA5}">
                      <a16:colId xmlns:a16="http://schemas.microsoft.com/office/drawing/2014/main" val="2566683199"/>
                    </a:ext>
                  </a:extLst>
                </a:gridCol>
                <a:gridCol w="398318">
                  <a:extLst>
                    <a:ext uri="{9D8B030D-6E8A-4147-A177-3AD203B41FA5}">
                      <a16:colId xmlns:a16="http://schemas.microsoft.com/office/drawing/2014/main" val="703918626"/>
                    </a:ext>
                  </a:extLst>
                </a:gridCol>
                <a:gridCol w="398318">
                  <a:extLst>
                    <a:ext uri="{9D8B030D-6E8A-4147-A177-3AD203B41FA5}">
                      <a16:colId xmlns:a16="http://schemas.microsoft.com/office/drawing/2014/main" val="3868500244"/>
                    </a:ext>
                  </a:extLst>
                </a:gridCol>
                <a:gridCol w="398318">
                  <a:extLst>
                    <a:ext uri="{9D8B030D-6E8A-4147-A177-3AD203B41FA5}">
                      <a16:colId xmlns:a16="http://schemas.microsoft.com/office/drawing/2014/main" val="1705013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98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149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55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8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40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2040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C1F705C-1F4E-9147-A94F-29D0D2144775}"/>
              </a:ext>
            </a:extLst>
          </p:cNvPr>
          <p:cNvGraphicFramePr>
            <a:graphicFrameLocks noGrp="1"/>
          </p:cNvGraphicFramePr>
          <p:nvPr/>
        </p:nvGraphicFramePr>
        <p:xfrm>
          <a:off x="11239032" y="2436514"/>
          <a:ext cx="46181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818">
                  <a:extLst>
                    <a:ext uri="{9D8B030D-6E8A-4147-A177-3AD203B41FA5}">
                      <a16:colId xmlns:a16="http://schemas.microsoft.com/office/drawing/2014/main" val="2940783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39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04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3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839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08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371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C90587F-B054-024A-A14B-DFBA8B22AE7A}"/>
              </a:ext>
            </a:extLst>
          </p:cNvPr>
          <p:cNvSpPr txBox="1"/>
          <p:nvPr/>
        </p:nvSpPr>
        <p:spPr>
          <a:xfrm>
            <a:off x="395540" y="1965459"/>
            <a:ext cx="1487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맑은 고딕"/>
                <a:cs typeface="+mn-cs"/>
              </a:rPr>
              <a:t>1) Ver-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맑은 고딕"/>
                <a:cs typeface="+mn-cs"/>
              </a:rPr>
              <a:t>coloc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맑은 고딕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8ABA0-0CF6-5A42-AFC6-55F62054D821}"/>
              </a:ext>
            </a:extLst>
          </p:cNvPr>
          <p:cNvSpPr txBox="1"/>
          <p:nvPr/>
        </p:nvSpPr>
        <p:spPr>
          <a:xfrm>
            <a:off x="4062376" y="1978863"/>
            <a:ext cx="2087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맑은 고딕"/>
                <a:cs typeface="+mn-cs"/>
              </a:rPr>
              <a:t>2) Ver-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맑은 고딕"/>
                <a:cs typeface="+mn-cs"/>
              </a:rPr>
              <a:t>sep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맑은 고딕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68BEE-8ABB-4348-8352-F33B5C7C4FAD}"/>
              </a:ext>
            </a:extLst>
          </p:cNvPr>
          <p:cNvSpPr txBox="1"/>
          <p:nvPr/>
        </p:nvSpPr>
        <p:spPr>
          <a:xfrm>
            <a:off x="7793868" y="2048574"/>
            <a:ext cx="6225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맑은 고딕"/>
                <a:cs typeface="+mn-cs"/>
              </a:rPr>
              <a:t>3) Ver-ECC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70DBB-BB95-C94C-8E62-4737AC257590}"/>
              </a:ext>
            </a:extLst>
          </p:cNvPr>
          <p:cNvSpPr txBox="1"/>
          <p:nvPr/>
        </p:nvSpPr>
        <p:spPr>
          <a:xfrm>
            <a:off x="10341549" y="1445300"/>
            <a:ext cx="188768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맑은 고딕"/>
                <a:cs typeface="+mn-cs"/>
              </a:rPr>
              <a:t>In DRAM reserved for error correction code (ECC)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맑은 고딕"/>
              <a:cs typeface="+mn-cs"/>
            </a:endParaRPr>
          </a:p>
        </p:txBody>
      </p:sp>
      <p:graphicFrame>
        <p:nvGraphicFramePr>
          <p:cNvPr id="23" name="Table 8">
            <a:extLst>
              <a:ext uri="{FF2B5EF4-FFF2-40B4-BE49-F238E27FC236}">
                <a16:creationId xmlns:a16="http://schemas.microsoft.com/office/drawing/2014/main" id="{867C672F-CF3F-7344-99E4-4EB96D4A68E5}"/>
              </a:ext>
            </a:extLst>
          </p:cNvPr>
          <p:cNvGraphicFramePr>
            <a:graphicFrameLocks noGrp="1"/>
          </p:cNvGraphicFramePr>
          <p:nvPr/>
        </p:nvGraphicFramePr>
        <p:xfrm>
          <a:off x="9961995" y="883441"/>
          <a:ext cx="46181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818">
                  <a:extLst>
                    <a:ext uri="{9D8B030D-6E8A-4147-A177-3AD203B41FA5}">
                      <a16:colId xmlns:a16="http://schemas.microsoft.com/office/drawing/2014/main" val="2940783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399029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01F9D75C-D08C-7E4D-9C7A-D58E7D2918F1}"/>
              </a:ext>
            </a:extLst>
          </p:cNvPr>
          <p:cNvGraphicFramePr>
            <a:graphicFrameLocks noGrp="1"/>
          </p:cNvGraphicFramePr>
          <p:nvPr/>
        </p:nvGraphicFramePr>
        <p:xfrm>
          <a:off x="8830541" y="404235"/>
          <a:ext cx="15932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318">
                  <a:extLst>
                    <a:ext uri="{9D8B030D-6E8A-4147-A177-3AD203B41FA5}">
                      <a16:colId xmlns:a16="http://schemas.microsoft.com/office/drawing/2014/main" val="1364551650"/>
                    </a:ext>
                  </a:extLst>
                </a:gridCol>
                <a:gridCol w="398318">
                  <a:extLst>
                    <a:ext uri="{9D8B030D-6E8A-4147-A177-3AD203B41FA5}">
                      <a16:colId xmlns:a16="http://schemas.microsoft.com/office/drawing/2014/main" val="1583554403"/>
                    </a:ext>
                  </a:extLst>
                </a:gridCol>
                <a:gridCol w="398318">
                  <a:extLst>
                    <a:ext uri="{9D8B030D-6E8A-4147-A177-3AD203B41FA5}">
                      <a16:colId xmlns:a16="http://schemas.microsoft.com/office/drawing/2014/main" val="1119243091"/>
                    </a:ext>
                  </a:extLst>
                </a:gridCol>
                <a:gridCol w="398318">
                  <a:extLst>
                    <a:ext uri="{9D8B030D-6E8A-4147-A177-3AD203B41FA5}">
                      <a16:colId xmlns:a16="http://schemas.microsoft.com/office/drawing/2014/main" val="1819604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989561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301BBE0-713E-AE4E-BF76-8A2423C9EE32}"/>
              </a:ext>
            </a:extLst>
          </p:cNvPr>
          <p:cNvSpPr txBox="1"/>
          <p:nvPr/>
        </p:nvSpPr>
        <p:spPr>
          <a:xfrm>
            <a:off x="10423813" y="415047"/>
            <a:ext cx="1805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0000"/>
                </a:solidFill>
                <a:latin typeface="Helvetica" pitchFamily="2" charset="0"/>
                <a:ea typeface="맑은 고딕"/>
              </a:rPr>
              <a:t>Encrypted data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맑은 고딕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F93C76-1C76-244A-92A9-2D64655DC625}"/>
              </a:ext>
            </a:extLst>
          </p:cNvPr>
          <p:cNvSpPr txBox="1"/>
          <p:nvPr/>
        </p:nvSpPr>
        <p:spPr>
          <a:xfrm>
            <a:off x="10427277" y="892007"/>
            <a:ext cx="1805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0000"/>
                </a:solidFill>
                <a:latin typeface="Helvetica" pitchFamily="2" charset="0"/>
                <a:ea typeface="맑은 고딕"/>
              </a:rPr>
              <a:t>Verification tag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맑은 고딕"/>
              <a:cs typeface="+mn-cs"/>
            </a:endParaRPr>
          </a:p>
        </p:txBody>
      </p:sp>
      <p:sp>
        <p:nvSpPr>
          <p:cNvPr id="27" name="텍스트 개체 틀 2">
            <a:extLst>
              <a:ext uri="{FF2B5EF4-FFF2-40B4-BE49-F238E27FC236}">
                <a16:creationId xmlns:a16="http://schemas.microsoft.com/office/drawing/2014/main" id="{C6120447-638F-7141-90CD-A59C54FB04C1}"/>
              </a:ext>
            </a:extLst>
          </p:cNvPr>
          <p:cNvSpPr txBox="1">
            <a:spLocks/>
          </p:cNvSpPr>
          <p:nvPr/>
        </p:nvSpPr>
        <p:spPr>
          <a:xfrm>
            <a:off x="412281" y="5501926"/>
            <a:ext cx="3457289" cy="321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i="1"/>
              <a:t>Pros: </a:t>
            </a:r>
            <a:r>
              <a:rPr lang="en-US" altLang="ko-KR" sz="1800"/>
              <a:t>Consecutive memory access for data and tags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z="1800" i="1"/>
              <a:t>Cons: </a:t>
            </a:r>
            <a:r>
              <a:rPr lang="en-US" altLang="ko-KR" sz="1800"/>
              <a:t>Need to Allocate memory in application software</a:t>
            </a:r>
          </a:p>
          <a:p>
            <a:pPr marL="0" indent="0">
              <a:buFont typeface="Arial" pitchFamily="34" charset="0"/>
              <a:buNone/>
            </a:pPr>
            <a:endParaRPr lang="en-US" altLang="ko-KR" sz="1800"/>
          </a:p>
          <a:p>
            <a:pPr marL="0" indent="0">
              <a:buFont typeface="Arial" pitchFamily="34" charset="0"/>
              <a:buNone/>
            </a:pPr>
            <a:endParaRPr lang="en-US" altLang="ko-KR" sz="1800"/>
          </a:p>
          <a:p>
            <a:pPr marL="0" indent="0">
              <a:buFont typeface="Arial" pitchFamily="34" charset="0"/>
              <a:buNone/>
            </a:pPr>
            <a:endParaRPr lang="en-US" altLang="ko-KR" sz="2600"/>
          </a:p>
          <a:p>
            <a:pPr marL="0" indent="0">
              <a:buFont typeface="Arial" pitchFamily="34" charset="0"/>
              <a:buNone/>
            </a:pPr>
            <a:endParaRPr lang="en-US" altLang="ko-KR" sz="2600"/>
          </a:p>
          <a:p>
            <a:pPr marL="0" indent="0">
              <a:buFont typeface="Arial" pitchFamily="34" charset="0"/>
              <a:buNone/>
            </a:pPr>
            <a:endParaRPr lang="en-US" altLang="ko-KR" sz="2600"/>
          </a:p>
          <a:p>
            <a:pPr marL="0" indent="0">
              <a:buFont typeface="Arial" pitchFamily="34" charset="0"/>
              <a:buNone/>
            </a:pPr>
            <a:endParaRPr lang="ko-KR" altLang="en-US"/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E4E1DEFD-DA05-C844-A623-EB49488B8982}"/>
              </a:ext>
            </a:extLst>
          </p:cNvPr>
          <p:cNvSpPr txBox="1">
            <a:spLocks/>
          </p:cNvSpPr>
          <p:nvPr/>
        </p:nvSpPr>
        <p:spPr>
          <a:xfrm>
            <a:off x="4111446" y="5539343"/>
            <a:ext cx="3597564" cy="321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i="1"/>
              <a:t>Pros: </a:t>
            </a:r>
            <a:r>
              <a:rPr lang="en-US" altLang="ko-KR" sz="1800"/>
              <a:t>Do not change memory layout of data</a:t>
            </a:r>
          </a:p>
          <a:p>
            <a:pPr marL="0" indent="0">
              <a:buNone/>
            </a:pPr>
            <a:r>
              <a:rPr lang="en-US" altLang="ko-KR" sz="1800" i="1"/>
              <a:t>Cons: </a:t>
            </a:r>
            <a:r>
              <a:rPr lang="en-US" altLang="ko-KR" sz="1800"/>
              <a:t>Separate memory access for embedding entry and tag</a:t>
            </a:r>
          </a:p>
          <a:p>
            <a:pPr marL="0" indent="0">
              <a:buFont typeface="Arial" pitchFamily="34" charset="0"/>
              <a:buNone/>
            </a:pPr>
            <a:endParaRPr lang="en-US" altLang="ko-KR" sz="1800"/>
          </a:p>
          <a:p>
            <a:pPr marL="0" indent="0">
              <a:buFont typeface="Arial" pitchFamily="34" charset="0"/>
              <a:buNone/>
            </a:pPr>
            <a:endParaRPr lang="en-US" altLang="ko-KR" sz="1800"/>
          </a:p>
          <a:p>
            <a:pPr marL="0" indent="0">
              <a:buFont typeface="Arial" pitchFamily="34" charset="0"/>
              <a:buNone/>
            </a:pPr>
            <a:endParaRPr lang="en-US" altLang="ko-KR" sz="1800"/>
          </a:p>
          <a:p>
            <a:pPr marL="0" indent="0">
              <a:buFont typeface="Arial" pitchFamily="34" charset="0"/>
              <a:buNone/>
            </a:pPr>
            <a:endParaRPr lang="en-US" altLang="ko-KR" sz="2600"/>
          </a:p>
          <a:p>
            <a:pPr marL="0" indent="0">
              <a:buFont typeface="Arial" pitchFamily="34" charset="0"/>
              <a:buNone/>
            </a:pPr>
            <a:endParaRPr lang="en-US" altLang="ko-KR" sz="2600"/>
          </a:p>
          <a:p>
            <a:pPr marL="0" indent="0">
              <a:buFont typeface="Arial" pitchFamily="34" charset="0"/>
              <a:buNone/>
            </a:pPr>
            <a:endParaRPr lang="en-US" altLang="ko-KR" sz="2600"/>
          </a:p>
          <a:p>
            <a:pPr marL="0" indent="0">
              <a:buFont typeface="Arial" pitchFamily="34" charset="0"/>
              <a:buNone/>
            </a:pPr>
            <a:endParaRPr lang="ko-KR" altLang="en-US"/>
          </a:p>
        </p:txBody>
      </p:sp>
      <p:sp>
        <p:nvSpPr>
          <p:cNvPr id="29" name="텍스트 개체 틀 2">
            <a:extLst>
              <a:ext uri="{FF2B5EF4-FFF2-40B4-BE49-F238E27FC236}">
                <a16:creationId xmlns:a16="http://schemas.microsoft.com/office/drawing/2014/main" id="{B93FE1BB-C87B-2C4C-A057-2C6E36DCF7B5}"/>
              </a:ext>
            </a:extLst>
          </p:cNvPr>
          <p:cNvSpPr txBox="1">
            <a:spLocks/>
          </p:cNvSpPr>
          <p:nvPr/>
        </p:nvSpPr>
        <p:spPr>
          <a:xfrm>
            <a:off x="7643351" y="5539343"/>
            <a:ext cx="2899456" cy="2439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i="1"/>
              <a:t>Pros: </a:t>
            </a:r>
            <a:r>
              <a:rPr lang="en-US" altLang="ko-KR" sz="1800"/>
              <a:t>no extra memory access for tags</a:t>
            </a:r>
          </a:p>
          <a:p>
            <a:pPr marL="0" indent="0">
              <a:buNone/>
            </a:pPr>
            <a:r>
              <a:rPr lang="en-US" altLang="ko-KR" sz="1800" i="1"/>
              <a:t>Cons: </a:t>
            </a:r>
            <a:r>
              <a:rPr lang="en-US" altLang="ko-KR" sz="1800"/>
              <a:t>Still need to access ECC if verification fails</a:t>
            </a:r>
          </a:p>
          <a:p>
            <a:pPr marL="0" indent="0">
              <a:buFont typeface="Arial" pitchFamily="34" charset="0"/>
              <a:buNone/>
            </a:pPr>
            <a:endParaRPr lang="en-US" altLang="ko-KR" sz="1800"/>
          </a:p>
          <a:p>
            <a:pPr marL="0" indent="0">
              <a:buFont typeface="Arial" pitchFamily="34" charset="0"/>
              <a:buNone/>
            </a:pPr>
            <a:endParaRPr lang="en-US" altLang="ko-KR" sz="1800"/>
          </a:p>
          <a:p>
            <a:pPr marL="0" indent="0">
              <a:buFont typeface="Arial" pitchFamily="34" charset="0"/>
              <a:buNone/>
            </a:pPr>
            <a:endParaRPr lang="en-US" altLang="ko-KR" sz="2600"/>
          </a:p>
          <a:p>
            <a:pPr marL="0" indent="0">
              <a:buFont typeface="Arial" pitchFamily="34" charset="0"/>
              <a:buNone/>
            </a:pPr>
            <a:endParaRPr lang="en-US" altLang="ko-KR" sz="2600"/>
          </a:p>
          <a:p>
            <a:pPr marL="0" indent="0">
              <a:buFont typeface="Arial" pitchFamily="34" charset="0"/>
              <a:buNone/>
            </a:pPr>
            <a:endParaRPr lang="en-US" altLang="ko-KR" sz="2600"/>
          </a:p>
          <a:p>
            <a:pPr marL="0" indent="0">
              <a:buFont typeface="Arial" pitchFamily="34" charset="0"/>
              <a:buNone/>
            </a:pPr>
            <a:endParaRPr lang="ko-KR" alt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4733F6B-A824-4343-BD27-3870157FFD79}"/>
              </a:ext>
            </a:extLst>
          </p:cNvPr>
          <p:cNvCxnSpPr/>
          <p:nvPr/>
        </p:nvCxnSpPr>
        <p:spPr>
          <a:xfrm>
            <a:off x="11469941" y="2233240"/>
            <a:ext cx="0" cy="2032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54E21D7-6376-FB42-84A8-BB950450D9C8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20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B215-010C-6043-969E-4848208E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5F6F4-599E-234C-893B-5F0CE7C0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Near Data Processing (NDP)</a:t>
            </a:r>
          </a:p>
          <a:p>
            <a:pPr lvl="1"/>
            <a:r>
              <a:rPr lang="en-US" dirty="0"/>
              <a:t>CPU TEEs and its threat model</a:t>
            </a:r>
          </a:p>
          <a:p>
            <a:r>
              <a:rPr lang="en-US" dirty="0"/>
              <a:t>SecNDP Scheme</a:t>
            </a:r>
          </a:p>
          <a:p>
            <a:pPr lvl="1"/>
            <a:r>
              <a:rPr lang="en-US" dirty="0"/>
              <a:t>SecNDP Encryption</a:t>
            </a:r>
          </a:p>
          <a:p>
            <a:pPr lvl="1"/>
            <a:r>
              <a:rPr lang="en-US" dirty="0"/>
              <a:t>SecNDP Verification</a:t>
            </a:r>
          </a:p>
          <a:p>
            <a:pPr lvl="1"/>
            <a:r>
              <a:rPr lang="en-US" dirty="0"/>
              <a:t>SecNDP Architecture design</a:t>
            </a:r>
          </a:p>
          <a:p>
            <a:r>
              <a:rPr lang="en-US" dirty="0"/>
              <a:t>SecNDP Performance Evaluation</a:t>
            </a:r>
          </a:p>
          <a:p>
            <a:pPr lvl="1"/>
            <a:r>
              <a:rPr lang="en-US" dirty="0"/>
              <a:t>Evaluation Method</a:t>
            </a:r>
          </a:p>
          <a:p>
            <a:pPr lvl="1"/>
            <a:r>
              <a:rPr lang="en-US" dirty="0"/>
              <a:t>Evaluation Results</a:t>
            </a:r>
          </a:p>
          <a:p>
            <a:r>
              <a:rPr lang="en-US" dirty="0"/>
              <a:t>Conclusions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DE895-DD7F-DC4D-98CF-CF029035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AA2D2-1705-C64B-9A62-01A1800DC83B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0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4E6C-6EAB-DA40-8B9F-B0A88B42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“Memory Wall”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1A5210-259C-F945-B578-A1A3D9CCA7AE}"/>
              </a:ext>
            </a:extLst>
          </p:cNvPr>
          <p:cNvGrpSpPr/>
          <p:nvPr/>
        </p:nvGrpSpPr>
        <p:grpSpPr>
          <a:xfrm>
            <a:off x="1173551" y="4030429"/>
            <a:ext cx="3816758" cy="1055315"/>
            <a:chOff x="6352709" y="725472"/>
            <a:chExt cx="3421167" cy="10219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776F66-F83F-D148-97A2-86A89CF66751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6" name="Graphic 5" descr="Processor with solid fill">
              <a:extLst>
                <a:ext uri="{FF2B5EF4-FFF2-40B4-BE49-F238E27FC236}">
                  <a16:creationId xmlns:a16="http://schemas.microsoft.com/office/drawing/2014/main" id="{81A6DEB3-F5D1-5D47-A255-19A1B70F4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7" name="Graphic 6" descr="Processor with solid fill">
              <a:extLst>
                <a:ext uri="{FF2B5EF4-FFF2-40B4-BE49-F238E27FC236}">
                  <a16:creationId xmlns:a16="http://schemas.microsoft.com/office/drawing/2014/main" id="{DF8345B5-8C7A-8D47-9321-3F05DFA21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8" name="Graphic 7" descr="Processor with solid fill">
              <a:extLst>
                <a:ext uri="{FF2B5EF4-FFF2-40B4-BE49-F238E27FC236}">
                  <a16:creationId xmlns:a16="http://schemas.microsoft.com/office/drawing/2014/main" id="{06214617-84A2-264B-813B-12EA1EB2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9" name="Graphic 8" descr="Processor with solid fill">
              <a:extLst>
                <a:ext uri="{FF2B5EF4-FFF2-40B4-BE49-F238E27FC236}">
                  <a16:creationId xmlns:a16="http://schemas.microsoft.com/office/drawing/2014/main" id="{76B07F59-55DE-AE45-9D40-77F2B3B12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10" name="Graphic 9" descr="Processor with solid fill">
              <a:extLst>
                <a:ext uri="{FF2B5EF4-FFF2-40B4-BE49-F238E27FC236}">
                  <a16:creationId xmlns:a16="http://schemas.microsoft.com/office/drawing/2014/main" id="{4F74C286-EFE2-6642-81E6-5FADFFD33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185038-8505-184B-BCAA-1894E7B0F448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D25C0A-E3CC-6C48-95C4-2423F4C46E9E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89E42C-E3B8-2B47-9F63-4BEAD5769A5B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10CD69-4EF2-9A45-B078-7663879ACCBE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9D1A49-84B9-4244-9871-A2BD918417B7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9020A1-45B0-0A49-A32E-439EF56C16B0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6D483A-B0D1-274A-9349-8883D7840EFF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D51E6B-EEAE-5347-B0A8-CE1E9C6C966D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01D62E-AE55-FC40-9FA6-3073D691467B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C7D9BA-5713-6646-9B4D-52CDAF0A3A69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FA138E-E3C1-714F-B9B4-D26DB6C26930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C8EAA5-0E85-1F41-B685-C53448278F50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05A5276-6354-674D-992B-96B3C689CEF2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02185C-C44D-D44D-9101-8E949D636B85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5ADA5C-6DA9-954E-817F-35FF43B45E0C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EB5091-6B4E-5C40-BC6C-780CF4458272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522758-623E-B944-AF0E-D43D6CA72B33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1CE307-7862-1146-BF14-92E5253DC8B9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A77F06-5C0B-A546-AE4E-CB03305E2AE8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8092826-EF22-4542-BE4D-58855D311E9E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DBD3388-9E0A-B44E-A35B-CD1A48E183A8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7A00CF-9050-E348-8E24-A70C99AF35E1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503F26-A48A-AA4D-BD2C-FB51301C299B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6E514C-65F5-7344-9C18-6DA037515091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EA59B1F-B027-5843-9F8B-F791D50F377F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F60E73-CC4E-E149-9148-83789878BACD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B701A0D-3320-FD4E-82B0-A16A7705D23F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759812E-EEC3-ED42-BF2A-21E40B52ED0E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8928A5-D6B1-FA4E-8860-7055BB3CAAAF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235262-1502-1044-9B0F-1E4625362587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65E50C-CF8B-F247-93F3-6338CCFB3F9B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904EFC-2912-F649-8F2B-1707B924F025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3583C3-D417-A14B-8DB2-8E4C3D2C2CC9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A8E0B65-E716-5445-93BF-9905FCFB4EB0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161D923-396D-9248-AB08-6E697C145B5C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919D220-FD67-5F4A-A287-D5F4E1331AFB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135" name="Line Callout 1 134">
            <a:extLst>
              <a:ext uri="{FF2B5EF4-FFF2-40B4-BE49-F238E27FC236}">
                <a16:creationId xmlns:a16="http://schemas.microsoft.com/office/drawing/2014/main" id="{94FC633A-5EE5-7640-B372-4CDD81E61F01}"/>
              </a:ext>
            </a:extLst>
          </p:cNvPr>
          <p:cNvSpPr/>
          <p:nvPr/>
        </p:nvSpPr>
        <p:spPr>
          <a:xfrm>
            <a:off x="415636" y="2821366"/>
            <a:ext cx="1759659" cy="548719"/>
          </a:xfrm>
          <a:prstGeom prst="borderCallout1">
            <a:avLst>
              <a:gd name="adj1" fmla="val 45482"/>
              <a:gd name="adj2" fmla="val 99938"/>
              <a:gd name="adj3" fmla="val 160641"/>
              <a:gd name="adj4" fmla="val 15451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r>
              <a:rPr lang="en-US" sz="1866">
                <a:solidFill>
                  <a:srgbClr val="FFFFFF"/>
                </a:solidFill>
                <a:latin typeface="Arial"/>
              </a:rPr>
              <a:t>Performance Bottleneck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021826C-50C4-A94F-9593-BC7DABDA2FDB}"/>
              </a:ext>
            </a:extLst>
          </p:cNvPr>
          <p:cNvGrpSpPr/>
          <p:nvPr/>
        </p:nvGrpSpPr>
        <p:grpSpPr>
          <a:xfrm>
            <a:off x="2158461" y="1512008"/>
            <a:ext cx="2229290" cy="2543367"/>
            <a:chOff x="2693450" y="1963383"/>
            <a:chExt cx="1672185" cy="1907774"/>
          </a:xfrm>
        </p:grpSpPr>
        <p:sp>
          <p:nvSpPr>
            <p:cNvPr id="140" name="Left-Right Arrow 139">
              <a:extLst>
                <a:ext uri="{FF2B5EF4-FFF2-40B4-BE49-F238E27FC236}">
                  <a16:creationId xmlns:a16="http://schemas.microsoft.com/office/drawing/2014/main" id="{D6680AEA-7B24-404C-998C-C1829E44CFE0}"/>
                </a:ext>
              </a:extLst>
            </p:cNvPr>
            <p:cNvSpPr/>
            <p:nvPr/>
          </p:nvSpPr>
          <p:spPr bwMode="auto">
            <a:xfrm rot="16200000">
              <a:off x="3296301" y="3479044"/>
              <a:ext cx="461666" cy="322560"/>
            </a:xfrm>
            <a:prstGeom prst="leftRightArrow">
              <a:avLst>
                <a:gd name="adj1" fmla="val 50000"/>
                <a:gd name="adj2" fmla="val 31386"/>
              </a:avLst>
            </a:prstGeom>
            <a:solidFill>
              <a:srgbClr val="5B9BD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04" tIns="60952" rIns="121904" bIns="60952" numCol="1" rtlCol="0" anchor="t" anchorCtr="0" compatLnSpc="1">
              <a:prstTxWarp prst="textNoShape">
                <a:avLst/>
              </a:prstTxWarp>
            </a:bodyPr>
            <a:lstStyle/>
            <a:p>
              <a:pPr defTabSz="121897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799">
                <a:solidFill>
                  <a:srgbClr val="5B9BD5"/>
                </a:solidFill>
                <a:latin typeface="Times New Roman" pitchFamily="18" charset="0"/>
                <a:cs typeface="Arial"/>
              </a:endParaRPr>
            </a:p>
          </p:txBody>
        </p:sp>
        <p:pic>
          <p:nvPicPr>
            <p:cNvPr id="141" name="Graphic 140" descr="Processor outline">
              <a:extLst>
                <a:ext uri="{FF2B5EF4-FFF2-40B4-BE49-F238E27FC236}">
                  <a16:creationId xmlns:a16="http://schemas.microsoft.com/office/drawing/2014/main" id="{AFBD6C31-4FB8-D14B-9B2C-4B3736E8B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93450" y="1963383"/>
              <a:ext cx="1672185" cy="1672185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76D6401-C55E-E74F-81AD-2D4D685D422E}"/>
                </a:ext>
              </a:extLst>
            </p:cNvPr>
            <p:cNvSpPr txBox="1"/>
            <p:nvPr/>
          </p:nvSpPr>
          <p:spPr>
            <a:xfrm>
              <a:off x="3216338" y="2598908"/>
              <a:ext cx="626695" cy="34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971">
                <a:defRPr/>
              </a:pPr>
              <a:r>
                <a:rPr lang="en-US" altLang="zh-CN" sz="2400">
                  <a:solidFill>
                    <a:srgbClr val="5B9BD5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CPU</a:t>
              </a:r>
              <a:endParaRPr lang="en-US" sz="240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7" name="Line Callout 1 146">
            <a:extLst>
              <a:ext uri="{FF2B5EF4-FFF2-40B4-BE49-F238E27FC236}">
                <a16:creationId xmlns:a16="http://schemas.microsoft.com/office/drawing/2014/main" id="{25E59562-FA17-3F42-B750-FE532AC60A99}"/>
              </a:ext>
            </a:extLst>
          </p:cNvPr>
          <p:cNvSpPr/>
          <p:nvPr/>
        </p:nvSpPr>
        <p:spPr>
          <a:xfrm>
            <a:off x="415635" y="3540416"/>
            <a:ext cx="1759659" cy="487617"/>
          </a:xfrm>
          <a:prstGeom prst="borderCallout1">
            <a:avLst>
              <a:gd name="adj1" fmla="val 55436"/>
              <a:gd name="adj2" fmla="val 98784"/>
              <a:gd name="adj3" fmla="val 37505"/>
              <a:gd name="adj4" fmla="val 15335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r>
              <a:rPr lang="en-US" sz="1866">
                <a:solidFill>
                  <a:srgbClr val="FFFFFF"/>
                </a:solidFill>
                <a:latin typeface="Arial"/>
              </a:rPr>
              <a:t>Power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32B2569-C922-054E-8A33-B7E9045502EE}"/>
              </a:ext>
            </a:extLst>
          </p:cNvPr>
          <p:cNvGrpSpPr/>
          <p:nvPr/>
        </p:nvGrpSpPr>
        <p:grpSpPr>
          <a:xfrm>
            <a:off x="1182062" y="5182609"/>
            <a:ext cx="3816758" cy="1055315"/>
            <a:chOff x="6352709" y="725472"/>
            <a:chExt cx="3421167" cy="1021963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34A1EC3-9436-C54C-AA1A-8BD99B68CEE6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153" name="Graphic 152" descr="Processor with solid fill">
              <a:extLst>
                <a:ext uri="{FF2B5EF4-FFF2-40B4-BE49-F238E27FC236}">
                  <a16:creationId xmlns:a16="http://schemas.microsoft.com/office/drawing/2014/main" id="{63204D9F-289C-E64D-B037-62AAEDBB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154" name="Graphic 153" descr="Processor with solid fill">
              <a:extLst>
                <a:ext uri="{FF2B5EF4-FFF2-40B4-BE49-F238E27FC236}">
                  <a16:creationId xmlns:a16="http://schemas.microsoft.com/office/drawing/2014/main" id="{8EC0AF86-4C92-2B45-853E-1D66832C9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155" name="Graphic 154" descr="Processor with solid fill">
              <a:extLst>
                <a:ext uri="{FF2B5EF4-FFF2-40B4-BE49-F238E27FC236}">
                  <a16:creationId xmlns:a16="http://schemas.microsoft.com/office/drawing/2014/main" id="{42BC3396-53F3-414F-B5A0-5896D8C74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156" name="Graphic 155" descr="Processor with solid fill">
              <a:extLst>
                <a:ext uri="{FF2B5EF4-FFF2-40B4-BE49-F238E27FC236}">
                  <a16:creationId xmlns:a16="http://schemas.microsoft.com/office/drawing/2014/main" id="{2F60432F-3A36-7C46-9E5E-5844882F2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157" name="Graphic 156" descr="Processor with solid fill">
              <a:extLst>
                <a:ext uri="{FF2B5EF4-FFF2-40B4-BE49-F238E27FC236}">
                  <a16:creationId xmlns:a16="http://schemas.microsoft.com/office/drawing/2014/main" id="{7593C51E-FA92-DD4C-A94C-F0D1FE08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C2D63CA-DC6C-A341-A2D6-30E1F68B3D97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F17FDE3-15D0-184B-8C33-E5922CF70201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76820957-FCA6-2744-8AAF-6AB59EF6C87C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A1234E67-8958-0447-ABEE-5ED649C9F48A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A4BFA7D-990B-104A-94B1-86E308BFB4AA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B4CAA04-BD49-5149-99FD-E62290CF9F11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9E83859-25D2-0947-AB09-F285D7B971E5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0E7E2D6-1814-744E-8FEA-49E2DF86F62C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0095517-5E4A-3640-A211-2A91159678D6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3F5FAFB9-ABEC-AA43-B0A5-D4D790D9DF2D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308FF41-4A3D-C346-B682-B62E166F88ED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06BF1A3-9ED3-5240-B283-B1A33028DF8A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043DD07-1C1A-C24B-AAA3-FB0093720551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52EC97D8-B558-0049-8CFF-1640A67FCD5B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03875D5-19A5-1344-91C5-6CB2BC83EEF2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9318E2E-C1CD-3E47-9E8E-F20971FA0114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2F81AE7B-EF67-D949-8AFA-8BA98104492A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27CA65A-F7DD-5F4F-AA6C-BB24AA457171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5CDF9762-F99A-AD45-845A-0C6087992BD0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8E87477-31B3-8049-B392-F8C02ADAA486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CD9531F-BDCF-7B44-A1D8-30E3534B7447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DA04B16-E5E8-F34B-8157-C7503087F7A4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A187FD8-262E-2445-9059-DF4CA96E97F0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2F8F054-DFAC-F746-9893-235A3B9BD9C1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5FD6488B-CEC1-0E4E-818D-1F0CF5595514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D87A319C-479D-D649-9578-08D1A4B50763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5FC8D81-6B03-364D-A4BB-5C98CF10646F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768E5DE-69F9-9D45-ACAD-7FB495191BC7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97EFCD8-E787-3640-ABFB-6A7F433A73ED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212E5AE-6A56-EF4C-81BB-029B2FA078A3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35180541-DC93-CE40-AF70-70BB3516EA04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1502C4B-7A03-6040-876D-A9AB792A4672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38AC289-1E01-334C-B487-0405029DCEC1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677AD0E-F61C-F448-B238-26CAEEF9CF60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25AFAB5D-BCDF-8943-AD51-327D90764F77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9E8EB4EA-179A-5844-B6FC-A2493B207183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595EFCD0-9F8A-6A4F-8D1F-5B85FE64692C}"/>
              </a:ext>
            </a:extLst>
          </p:cNvPr>
          <p:cNvSpPr txBox="1"/>
          <p:nvPr/>
        </p:nvSpPr>
        <p:spPr>
          <a:xfrm>
            <a:off x="3044077" y="6060902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71"/>
            <a:r>
              <a:rPr lang="en-US" sz="2400">
                <a:solidFill>
                  <a:prstClr val="black"/>
                </a:solidFill>
                <a:latin typeface="Calibri" panose="020F0502020204030204"/>
                <a:cs typeface="Arial"/>
              </a:rPr>
              <a:t>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8C5C6-D25F-2F48-8BED-59521CE9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2</a:t>
            </a:fld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3599DED-D07D-7B4C-93DB-D9375BE5DA5B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8" name="Content Placeholder 4">
            <a:extLst>
              <a:ext uri="{FF2B5EF4-FFF2-40B4-BE49-F238E27FC236}">
                <a16:creationId xmlns:a16="http://schemas.microsoft.com/office/drawing/2014/main" id="{7575B52F-E874-D64F-BDF5-36D375724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111328" y="2005428"/>
            <a:ext cx="7028554" cy="3526708"/>
          </a:xfrm>
        </p:spPr>
      </p:pic>
      <p:sp>
        <p:nvSpPr>
          <p:cNvPr id="199" name="Rectangle 198">
            <a:extLst>
              <a:ext uri="{FF2B5EF4-FFF2-40B4-BE49-F238E27FC236}">
                <a16:creationId xmlns:a16="http://schemas.microsoft.com/office/drawing/2014/main" id="{6C64E482-4763-FB4E-ABFB-AE8B7A5D3636}"/>
              </a:ext>
            </a:extLst>
          </p:cNvPr>
          <p:cNvSpPr/>
          <p:nvPr/>
        </p:nvSpPr>
        <p:spPr>
          <a:xfrm>
            <a:off x="5545519" y="6628078"/>
            <a:ext cx="67624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medium.com</a:t>
            </a:r>
            <a:r>
              <a:rPr lang="en-US" sz="1200" dirty="0"/>
              <a:t>/</a:t>
            </a:r>
            <a:r>
              <a:rPr lang="en-US" sz="1200" dirty="0" err="1"/>
              <a:t>riselab</a:t>
            </a:r>
            <a:r>
              <a:rPr lang="en-US" sz="1200" dirty="0"/>
              <a:t>/ai-and-memory-wall-2cb4265cb0b8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5B37BC8-557E-AB41-8372-C10A34C7E599}"/>
              </a:ext>
            </a:extLst>
          </p:cNvPr>
          <p:cNvSpPr/>
          <p:nvPr/>
        </p:nvSpPr>
        <p:spPr>
          <a:xfrm>
            <a:off x="5545519" y="5578879"/>
            <a:ext cx="6762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sohne"/>
              </a:rPr>
              <a:t>The scaling of the bandwidth of different generations of interconnections &amp; Memory, as well as the Peak FLOPS. As can be seen, the bandwidth is increasing very slowly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0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47" grpId="0" animBg="1"/>
      <p:bldP spid="199" grpId="0"/>
      <p:bldP spid="2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F1EF-A603-A046-9BA1-0A7335D3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SecNDP Architecture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269BA-3D58-A84E-8AD7-A30BC3513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1422400"/>
            <a:ext cx="3629606" cy="4936836"/>
          </a:xfrm>
        </p:spPr>
        <p:txBody>
          <a:bodyPr>
            <a:noAutofit/>
          </a:bodyPr>
          <a:lstStyle/>
          <a:p>
            <a:r>
              <a:rPr lang="en-US" sz="2000" dirty="0"/>
              <a:t>SecNDP engine: </a:t>
            </a:r>
          </a:p>
          <a:p>
            <a:pPr lvl="1"/>
            <a:r>
              <a:rPr lang="en-US" dirty="0"/>
              <a:t>AES engine </a:t>
            </a:r>
          </a:p>
          <a:p>
            <a:pPr lvl="1"/>
            <a:r>
              <a:rPr lang="en-US" dirty="0"/>
              <a:t>OTP PU</a:t>
            </a:r>
          </a:p>
          <a:p>
            <a:pPr lvl="1"/>
            <a:r>
              <a:rPr lang="en-US" dirty="0"/>
              <a:t>Verification engine</a:t>
            </a:r>
            <a:endParaRPr lang="en-US" sz="2000" dirty="0"/>
          </a:p>
          <a:p>
            <a:r>
              <a:rPr lang="en-US" sz="2000" dirty="0"/>
              <a:t>One addition on the memory critical path for confidentiality protection.</a:t>
            </a:r>
          </a:p>
          <a:p>
            <a:endParaRPr lang="en-US" sz="2000" dirty="0"/>
          </a:p>
          <a:p>
            <a:r>
              <a:rPr lang="en-US" sz="2000" dirty="0"/>
              <a:t>ISA extension for SecNDP is described in the paper.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6471A-AAAB-BC43-8679-2E8F593C7B17}"/>
              </a:ext>
            </a:extLst>
          </p:cNvPr>
          <p:cNvSpPr/>
          <p:nvPr/>
        </p:nvSpPr>
        <p:spPr>
          <a:xfrm>
            <a:off x="4587691" y="1587984"/>
            <a:ext cx="1159013" cy="53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A1BE7-5A66-2A46-9745-5C6E08A8E821}"/>
              </a:ext>
            </a:extLst>
          </p:cNvPr>
          <p:cNvSpPr txBox="1"/>
          <p:nvPr/>
        </p:nvSpPr>
        <p:spPr>
          <a:xfrm>
            <a:off x="4687962" y="1641342"/>
            <a:ext cx="934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0CA6C8-22A3-4B47-B533-AA0A562038A8}"/>
              </a:ext>
            </a:extLst>
          </p:cNvPr>
          <p:cNvSpPr/>
          <p:nvPr/>
        </p:nvSpPr>
        <p:spPr>
          <a:xfrm>
            <a:off x="4587691" y="2119556"/>
            <a:ext cx="1159013" cy="296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4683A0-091F-7041-9004-B30DD42EDB57}"/>
              </a:ext>
            </a:extLst>
          </p:cNvPr>
          <p:cNvSpPr txBox="1"/>
          <p:nvPr/>
        </p:nvSpPr>
        <p:spPr>
          <a:xfrm>
            <a:off x="4834413" y="2118025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L1/L2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3E8C5-C26E-DA48-9AD2-969C3339484C}"/>
              </a:ext>
            </a:extLst>
          </p:cNvPr>
          <p:cNvSpPr txBox="1"/>
          <p:nvPr/>
        </p:nvSpPr>
        <p:spPr>
          <a:xfrm>
            <a:off x="5903671" y="163829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902BA-D1A2-2A44-8105-078A9B32ACA9}"/>
              </a:ext>
            </a:extLst>
          </p:cNvPr>
          <p:cNvGrpSpPr/>
          <p:nvPr/>
        </p:nvGrpSpPr>
        <p:grpSpPr>
          <a:xfrm>
            <a:off x="4286268" y="3363254"/>
            <a:ext cx="3386458" cy="338554"/>
            <a:chOff x="295110" y="7071125"/>
            <a:chExt cx="4010774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A7D253-E909-3243-8686-BBEDE6EB1D0A}"/>
                </a:ext>
              </a:extLst>
            </p:cNvPr>
            <p:cNvSpPr/>
            <p:nvPr/>
          </p:nvSpPr>
          <p:spPr>
            <a:xfrm>
              <a:off x="657116" y="7084621"/>
              <a:ext cx="3648768" cy="2965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015BBB-2332-B744-9E81-00FF558CF8B6}"/>
                </a:ext>
              </a:extLst>
            </p:cNvPr>
            <p:cNvSpPr txBox="1"/>
            <p:nvPr/>
          </p:nvSpPr>
          <p:spPr>
            <a:xfrm>
              <a:off x="295110" y="7071125"/>
              <a:ext cx="27810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  <a:r>
                <a:rPr lang="zh-CN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600">
                  <a:latin typeface="Arial" panose="020B0604020202020204" pitchFamily="34" charset="0"/>
                  <a:cs typeface="Arial" panose="020B0604020202020204" pitchFamily="34" charset="0"/>
                </a:rPr>
                <a:t>Controller</a:t>
              </a:r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F5C9FCE-0A39-4849-9866-C47EC64149B9}"/>
              </a:ext>
            </a:extLst>
          </p:cNvPr>
          <p:cNvSpPr/>
          <p:nvPr/>
        </p:nvSpPr>
        <p:spPr>
          <a:xfrm>
            <a:off x="6514023" y="1589540"/>
            <a:ext cx="1159013" cy="53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52125E-2DA8-5441-A79E-0A004CEE530A}"/>
              </a:ext>
            </a:extLst>
          </p:cNvPr>
          <p:cNvSpPr txBox="1"/>
          <p:nvPr/>
        </p:nvSpPr>
        <p:spPr>
          <a:xfrm>
            <a:off x="6614294" y="1630019"/>
            <a:ext cx="934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AC548F-C792-9A4C-9A03-817192323C2F}"/>
              </a:ext>
            </a:extLst>
          </p:cNvPr>
          <p:cNvSpPr/>
          <p:nvPr/>
        </p:nvSpPr>
        <p:spPr>
          <a:xfrm>
            <a:off x="6514023" y="2121112"/>
            <a:ext cx="1159013" cy="296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BE53B-41AC-CF41-930C-B8AD10693B48}"/>
              </a:ext>
            </a:extLst>
          </p:cNvPr>
          <p:cNvSpPr txBox="1"/>
          <p:nvPr/>
        </p:nvSpPr>
        <p:spPr>
          <a:xfrm>
            <a:off x="6760745" y="2106702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L1/L2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78ADBE-58E8-184C-B1E6-F859101E15A1}"/>
              </a:ext>
            </a:extLst>
          </p:cNvPr>
          <p:cNvSpPr/>
          <p:nvPr/>
        </p:nvSpPr>
        <p:spPr>
          <a:xfrm>
            <a:off x="4586005" y="2444995"/>
            <a:ext cx="3086721" cy="296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434AD-3458-6543-89A0-F70D348579B4}"/>
              </a:ext>
            </a:extLst>
          </p:cNvPr>
          <p:cNvSpPr txBox="1"/>
          <p:nvPr/>
        </p:nvSpPr>
        <p:spPr>
          <a:xfrm>
            <a:off x="5908236" y="2432877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LLC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07F60F09-3D01-5E41-899F-43D77A74A730}"/>
              </a:ext>
            </a:extLst>
          </p:cNvPr>
          <p:cNvSpPr/>
          <p:nvPr/>
        </p:nvSpPr>
        <p:spPr>
          <a:xfrm>
            <a:off x="6376505" y="1837387"/>
            <a:ext cx="179397" cy="118465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AE505FB3-66A3-E949-AA33-40DB1CB64AEF}"/>
              </a:ext>
            </a:extLst>
          </p:cNvPr>
          <p:cNvSpPr/>
          <p:nvPr/>
        </p:nvSpPr>
        <p:spPr>
          <a:xfrm>
            <a:off x="4631557" y="1842652"/>
            <a:ext cx="179397" cy="11823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A5001D-0F12-2147-A1E7-77FCA2096C8A}"/>
              </a:ext>
            </a:extLst>
          </p:cNvPr>
          <p:cNvSpPr txBox="1"/>
          <p:nvPr/>
        </p:nvSpPr>
        <p:spPr>
          <a:xfrm>
            <a:off x="6452259" y="2460691"/>
            <a:ext cx="123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Offloading</a:t>
            </a:r>
          </a:p>
          <a:p>
            <a:pPr algn="ctr"/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NDP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packets</a:t>
            </a:r>
          </a:p>
        </p:txBody>
      </p:sp>
      <p:sp>
        <p:nvSpPr>
          <p:cNvPr id="24" name="Up-Down Arrow 23">
            <a:extLst>
              <a:ext uri="{FF2B5EF4-FFF2-40B4-BE49-F238E27FC236}">
                <a16:creationId xmlns:a16="http://schemas.microsoft.com/office/drawing/2014/main" id="{284EAB09-284A-3947-91C3-863EB17AB9EE}"/>
              </a:ext>
            </a:extLst>
          </p:cNvPr>
          <p:cNvSpPr/>
          <p:nvPr/>
        </p:nvSpPr>
        <p:spPr>
          <a:xfrm>
            <a:off x="6070052" y="2808575"/>
            <a:ext cx="87649" cy="165199"/>
          </a:xfrm>
          <a:prstGeom prst="up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945B88-C91A-6242-8BA9-923F0A196A7F}"/>
              </a:ext>
            </a:extLst>
          </p:cNvPr>
          <p:cNvGrpSpPr/>
          <p:nvPr/>
        </p:nvGrpSpPr>
        <p:grpSpPr>
          <a:xfrm>
            <a:off x="4516807" y="3989896"/>
            <a:ext cx="1564518" cy="514622"/>
            <a:chOff x="9062532" y="3304174"/>
            <a:chExt cx="1564518" cy="5146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579F29-5CF4-094A-A401-45E0E8C1825A}"/>
                </a:ext>
              </a:extLst>
            </p:cNvPr>
            <p:cNvSpPr/>
            <p:nvPr/>
          </p:nvSpPr>
          <p:spPr>
            <a:xfrm>
              <a:off x="9280019" y="3304174"/>
              <a:ext cx="1347031" cy="3370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11FDC1E-149D-8D42-93E1-FEE0E8EB65C4}"/>
                </a:ext>
              </a:extLst>
            </p:cNvPr>
            <p:cNvSpPr/>
            <p:nvPr/>
          </p:nvSpPr>
          <p:spPr>
            <a:xfrm>
              <a:off x="9219259" y="3350356"/>
              <a:ext cx="1347031" cy="3370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E7FE6EA-59D6-9A4F-94A2-35A68EC305C1}"/>
                </a:ext>
              </a:extLst>
            </p:cNvPr>
            <p:cNvSpPr/>
            <p:nvPr/>
          </p:nvSpPr>
          <p:spPr>
            <a:xfrm>
              <a:off x="9147724" y="3416579"/>
              <a:ext cx="1347031" cy="3370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945A38-C027-6B47-A5ED-9AD086AD16A0}"/>
                </a:ext>
              </a:extLst>
            </p:cNvPr>
            <p:cNvSpPr/>
            <p:nvPr/>
          </p:nvSpPr>
          <p:spPr>
            <a:xfrm>
              <a:off x="9062532" y="3481715"/>
              <a:ext cx="1347031" cy="3370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352D54-14C5-534A-B5E4-36D604E533A9}"/>
              </a:ext>
            </a:extLst>
          </p:cNvPr>
          <p:cNvGrpSpPr/>
          <p:nvPr/>
        </p:nvGrpSpPr>
        <p:grpSpPr>
          <a:xfrm>
            <a:off x="6157699" y="3989896"/>
            <a:ext cx="1527940" cy="514622"/>
            <a:chOff x="9062532" y="3304174"/>
            <a:chExt cx="1564518" cy="51462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BF5F8D-33F7-8344-A5F7-51AD88B8DCF5}"/>
                </a:ext>
              </a:extLst>
            </p:cNvPr>
            <p:cNvSpPr/>
            <p:nvPr/>
          </p:nvSpPr>
          <p:spPr>
            <a:xfrm>
              <a:off x="9280019" y="3304174"/>
              <a:ext cx="1347031" cy="3370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661CE7-DE25-554C-A205-29C986E14F0A}"/>
                </a:ext>
              </a:extLst>
            </p:cNvPr>
            <p:cNvSpPr/>
            <p:nvPr/>
          </p:nvSpPr>
          <p:spPr>
            <a:xfrm>
              <a:off x="9219259" y="3350356"/>
              <a:ext cx="1347031" cy="3370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325025A-A599-FE49-9FED-80D015130235}"/>
                </a:ext>
              </a:extLst>
            </p:cNvPr>
            <p:cNvSpPr/>
            <p:nvPr/>
          </p:nvSpPr>
          <p:spPr>
            <a:xfrm>
              <a:off x="9147724" y="3416579"/>
              <a:ext cx="1347031" cy="3370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F8C8A64-8C59-9648-B894-8AC643D0315E}"/>
                </a:ext>
              </a:extLst>
            </p:cNvPr>
            <p:cNvSpPr/>
            <p:nvPr/>
          </p:nvSpPr>
          <p:spPr>
            <a:xfrm>
              <a:off x="9062532" y="3481715"/>
              <a:ext cx="1347031" cy="3370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08B05CB-536C-2F41-8D7A-7FF6326B12CC}"/>
              </a:ext>
            </a:extLst>
          </p:cNvPr>
          <p:cNvSpPr txBox="1"/>
          <p:nvPr/>
        </p:nvSpPr>
        <p:spPr>
          <a:xfrm>
            <a:off x="4541239" y="4184837"/>
            <a:ext cx="131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NDP-DIMM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189BAE-7D40-DB4C-A523-8DB0DADBC389}"/>
              </a:ext>
            </a:extLst>
          </p:cNvPr>
          <p:cNvSpPr txBox="1"/>
          <p:nvPr/>
        </p:nvSpPr>
        <p:spPr>
          <a:xfrm>
            <a:off x="6178467" y="4183930"/>
            <a:ext cx="131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NDP-DIMM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4517F84-36D5-A241-98B7-15C59B6D07FA}"/>
              </a:ext>
            </a:extLst>
          </p:cNvPr>
          <p:cNvCxnSpPr/>
          <p:nvPr/>
        </p:nvCxnSpPr>
        <p:spPr>
          <a:xfrm>
            <a:off x="5503808" y="4190192"/>
            <a:ext cx="0" cy="106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D94041E-BB19-774A-A697-5C624E6423BB}"/>
              </a:ext>
            </a:extLst>
          </p:cNvPr>
          <p:cNvGrpSpPr/>
          <p:nvPr/>
        </p:nvGrpSpPr>
        <p:grpSpPr>
          <a:xfrm>
            <a:off x="5125422" y="3765559"/>
            <a:ext cx="219628" cy="388277"/>
            <a:chOff x="9230340" y="3079363"/>
            <a:chExt cx="219628" cy="38827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3BFB5B7-29F5-A848-9A9A-798D5E99A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0340" y="3146800"/>
              <a:ext cx="219628" cy="16836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F8F44B8-1A58-3C43-ADD9-A72A73CB9F49}"/>
                </a:ext>
              </a:extLst>
            </p:cNvPr>
            <p:cNvGrpSpPr/>
            <p:nvPr/>
          </p:nvGrpSpPr>
          <p:grpSpPr>
            <a:xfrm>
              <a:off x="9236442" y="3144053"/>
              <a:ext cx="210340" cy="323587"/>
              <a:chOff x="9236442" y="3239103"/>
              <a:chExt cx="210340" cy="229569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67F8E7D-6224-5449-8827-E5788A1D5972}"/>
                  </a:ext>
                </a:extLst>
              </p:cNvPr>
              <p:cNvCxnSpPr/>
              <p:nvPr/>
            </p:nvCxnSpPr>
            <p:spPr>
              <a:xfrm>
                <a:off x="9236442" y="3362660"/>
                <a:ext cx="0" cy="106012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4D8E982-4BE2-9848-8B82-771E04C0AE4C}"/>
                  </a:ext>
                </a:extLst>
              </p:cNvPr>
              <p:cNvCxnSpPr/>
              <p:nvPr/>
            </p:nvCxnSpPr>
            <p:spPr>
              <a:xfrm>
                <a:off x="9303926" y="3319525"/>
                <a:ext cx="0" cy="106012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4569DA8-8CD1-BC4F-8AB3-E007ED311583}"/>
                  </a:ext>
                </a:extLst>
              </p:cNvPr>
              <p:cNvCxnSpPr/>
              <p:nvPr/>
            </p:nvCxnSpPr>
            <p:spPr>
              <a:xfrm>
                <a:off x="9446782" y="3239103"/>
                <a:ext cx="0" cy="106012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838FA3E-2AB8-F247-BAD4-C1B68EEA155E}"/>
                  </a:ext>
                </a:extLst>
              </p:cNvPr>
              <p:cNvCxnSpPr/>
              <p:nvPr/>
            </p:nvCxnSpPr>
            <p:spPr>
              <a:xfrm>
                <a:off x="9378433" y="3275562"/>
                <a:ext cx="0" cy="106012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798FB5-8BE5-7048-A153-01B6E92144CF}"/>
                </a:ext>
              </a:extLst>
            </p:cNvPr>
            <p:cNvCxnSpPr>
              <a:cxnSpLocks/>
            </p:cNvCxnSpPr>
            <p:nvPr/>
          </p:nvCxnSpPr>
          <p:spPr>
            <a:xfrm>
              <a:off x="9342153" y="3079363"/>
              <a:ext cx="0" cy="1541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F432640-2F8A-2841-950C-27E470C863E8}"/>
              </a:ext>
            </a:extLst>
          </p:cNvPr>
          <p:cNvGrpSpPr/>
          <p:nvPr/>
        </p:nvGrpSpPr>
        <p:grpSpPr>
          <a:xfrm>
            <a:off x="6823148" y="3762206"/>
            <a:ext cx="219628" cy="388277"/>
            <a:chOff x="9230340" y="3079363"/>
            <a:chExt cx="219628" cy="38827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291401F-5A11-7146-AEBF-5B01B473D2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0340" y="3146800"/>
              <a:ext cx="219628" cy="16836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1ED618-6EC1-4D4E-822B-5594EF15F410}"/>
                </a:ext>
              </a:extLst>
            </p:cNvPr>
            <p:cNvGrpSpPr/>
            <p:nvPr/>
          </p:nvGrpSpPr>
          <p:grpSpPr>
            <a:xfrm>
              <a:off x="9236442" y="3144053"/>
              <a:ext cx="210340" cy="323587"/>
              <a:chOff x="9236442" y="3239103"/>
              <a:chExt cx="210340" cy="229569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3FDFE12-7FD2-1443-BABD-DEBA31926EB6}"/>
                  </a:ext>
                </a:extLst>
              </p:cNvPr>
              <p:cNvCxnSpPr/>
              <p:nvPr/>
            </p:nvCxnSpPr>
            <p:spPr>
              <a:xfrm>
                <a:off x="9236442" y="3362660"/>
                <a:ext cx="0" cy="106012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924E3DE-BF1E-674E-8D5F-89E2F078CA31}"/>
                  </a:ext>
                </a:extLst>
              </p:cNvPr>
              <p:cNvCxnSpPr/>
              <p:nvPr/>
            </p:nvCxnSpPr>
            <p:spPr>
              <a:xfrm>
                <a:off x="9303926" y="3319525"/>
                <a:ext cx="0" cy="106012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5EEBE1B-0CCC-694E-B02F-3DEABFF53167}"/>
                  </a:ext>
                </a:extLst>
              </p:cNvPr>
              <p:cNvCxnSpPr/>
              <p:nvPr/>
            </p:nvCxnSpPr>
            <p:spPr>
              <a:xfrm>
                <a:off x="9446782" y="3239103"/>
                <a:ext cx="0" cy="106012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B80D373-F9B6-0840-AB73-FAE027F63085}"/>
                  </a:ext>
                </a:extLst>
              </p:cNvPr>
              <p:cNvCxnSpPr/>
              <p:nvPr/>
            </p:nvCxnSpPr>
            <p:spPr>
              <a:xfrm>
                <a:off x="9378433" y="3275562"/>
                <a:ext cx="0" cy="106012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8121222-DE07-B248-8A3B-C43B7212F7C9}"/>
                </a:ext>
              </a:extLst>
            </p:cNvPr>
            <p:cNvCxnSpPr>
              <a:cxnSpLocks/>
            </p:cNvCxnSpPr>
            <p:nvPr/>
          </p:nvCxnSpPr>
          <p:spPr>
            <a:xfrm>
              <a:off x="9342153" y="3079363"/>
              <a:ext cx="0" cy="1541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B6C83EF-C6D4-6C41-9968-1DB8320D4857}"/>
              </a:ext>
            </a:extLst>
          </p:cNvPr>
          <p:cNvSpPr txBox="1"/>
          <p:nvPr/>
        </p:nvSpPr>
        <p:spPr>
          <a:xfrm>
            <a:off x="6008221" y="3729408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NDP-</a:t>
            </a:r>
            <a:r>
              <a:rPr lang="en-US" altLang="zh-CN" sz="140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Cmd</a:t>
            </a:r>
            <a:endParaRPr lang="en-US" sz="14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E17E8AF-37FF-CA46-B014-89CBA0D63537}"/>
              </a:ext>
            </a:extLst>
          </p:cNvPr>
          <p:cNvSpPr/>
          <p:nvPr/>
        </p:nvSpPr>
        <p:spPr>
          <a:xfrm>
            <a:off x="6371317" y="3376994"/>
            <a:ext cx="1285577" cy="296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41073A-7500-1644-9060-5CAA51B7591B}"/>
              </a:ext>
            </a:extLst>
          </p:cNvPr>
          <p:cNvSpPr txBox="1"/>
          <p:nvPr/>
        </p:nvSpPr>
        <p:spPr>
          <a:xfrm>
            <a:off x="6331223" y="3381594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NDP-extension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7DF279-E40A-604A-8C1D-FDECE65C3872}"/>
              </a:ext>
            </a:extLst>
          </p:cNvPr>
          <p:cNvSpPr txBox="1"/>
          <p:nvPr/>
        </p:nvSpPr>
        <p:spPr>
          <a:xfrm>
            <a:off x="4874605" y="2753493"/>
            <a:ext cx="1353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  <a:r>
              <a:rPr lang="zh-CN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zh-CN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7ACF668-ACCF-7042-AA13-7E4595E82FDF}"/>
              </a:ext>
            </a:extLst>
          </p:cNvPr>
          <p:cNvSpPr/>
          <p:nvPr/>
        </p:nvSpPr>
        <p:spPr>
          <a:xfrm>
            <a:off x="4516809" y="1499300"/>
            <a:ext cx="3288661" cy="224692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622D68E-5741-3E49-AE8F-4CA29D272FEA}"/>
              </a:ext>
            </a:extLst>
          </p:cNvPr>
          <p:cNvCxnSpPr>
            <a:cxnSpLocks/>
          </p:cNvCxnSpPr>
          <p:nvPr/>
        </p:nvCxnSpPr>
        <p:spPr>
          <a:xfrm flipV="1">
            <a:off x="4461198" y="4508098"/>
            <a:ext cx="1677463" cy="171911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E2B07CD-04E6-F748-BE11-2CD5C06E0FC5}"/>
              </a:ext>
            </a:extLst>
          </p:cNvPr>
          <p:cNvCxnSpPr>
            <a:cxnSpLocks/>
          </p:cNvCxnSpPr>
          <p:nvPr/>
        </p:nvCxnSpPr>
        <p:spPr>
          <a:xfrm>
            <a:off x="7467300" y="4488515"/>
            <a:ext cx="1448221" cy="236427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B161CEF9-D243-7B46-B47C-B48180F73355}"/>
              </a:ext>
            </a:extLst>
          </p:cNvPr>
          <p:cNvSpPr/>
          <p:nvPr/>
        </p:nvSpPr>
        <p:spPr>
          <a:xfrm>
            <a:off x="4461196" y="4712061"/>
            <a:ext cx="4492478" cy="19717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54B58B8-EAE7-A841-8192-2B8247827405}"/>
              </a:ext>
            </a:extLst>
          </p:cNvPr>
          <p:cNvGrpSpPr/>
          <p:nvPr/>
        </p:nvGrpSpPr>
        <p:grpSpPr>
          <a:xfrm>
            <a:off x="4574368" y="4711494"/>
            <a:ext cx="4266135" cy="95949"/>
            <a:chOff x="4247025" y="4444306"/>
            <a:chExt cx="4266135" cy="9594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C6DE584-E078-A744-97C5-BE1B6AAAB493}"/>
                </a:ext>
              </a:extLst>
            </p:cNvPr>
            <p:cNvSpPr/>
            <p:nvPr/>
          </p:nvSpPr>
          <p:spPr>
            <a:xfrm>
              <a:off x="4247025" y="4449143"/>
              <a:ext cx="4266135" cy="911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49AAC11-04E3-F84B-8233-E28AE2CA42DA}"/>
                </a:ext>
              </a:extLst>
            </p:cNvPr>
            <p:cNvCxnSpPr>
              <a:cxnSpLocks/>
              <a:stCxn id="63" idx="2"/>
              <a:endCxn id="63" idx="0"/>
            </p:cNvCxnSpPr>
            <p:nvPr/>
          </p:nvCxnSpPr>
          <p:spPr>
            <a:xfrm flipV="1">
              <a:off x="6380093" y="4449143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24C12FD-3F07-9B4B-9FC6-7A43CC291F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0580" y="4447661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51FA76B-BD59-1C4C-8C14-C28DB2C74E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2341" y="4444306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75988DC-0EA3-2D46-97CC-BFA0D261F8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7727" y="4449143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6A0F415-C4C5-4D4A-B468-325CE80C77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4187" y="4447661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981A023-2BDD-1F41-AC1F-4D1FE7268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948" y="4444306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A270BB4-8589-A540-93F2-EF703403B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7690" y="4449143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6DC5109-8305-E740-A2AB-FFB91BB5F7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0522" y="4447661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FD0CF97-BD45-7D46-B070-35A79D43B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2283" y="4444306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6E08A3B-8EE4-A34C-8D90-3A26B912B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7669" y="4449143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C2BB0D-587F-9645-85E5-9777BA0C27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4129" y="4447661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2100C6A-8FF5-AB45-B4F9-12EDEBBF96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5890" y="4444306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659F199-FFC0-6845-8658-887C0E56C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6514" y="4449143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775658E-7A0D-D94C-AC27-545440FBF8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9346" y="4447661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D537831-C7F6-644F-B027-CC210DB2C9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1107" y="4444306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A4ED3B4-6B3D-6144-95E3-A14688428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6493" y="4449143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2478815-F12A-7249-AB4C-9E7F35DEAE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2953" y="4447661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634E76A-E62F-5D40-9BD8-890C23427A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4714" y="4444306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96146B7-7D32-A042-8B76-4D02BA333F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6456" y="4449143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8D1B825-08DE-CE48-9582-80B1DB8001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9288" y="4447661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640C00C-EBE2-FC4B-BD18-4E24413639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1049" y="4444306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DB37D7B-0E82-D44C-AC83-9B11A23D4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4711" y="4447661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D9FF1B0-710A-DD4D-ABE8-F61ADFCEE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6472" y="4444306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399BC90-9D91-924C-826F-62B06B34E4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1858" y="4449143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BFCC6FC-8490-2D4F-8807-2621E8BFA8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318" y="4447661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D9A57A5-5C4D-2040-8E1B-5331873A54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0079" y="4444306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5151292-6890-624B-A08E-72822FF6BD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1821" y="4449143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AC9675C-CD96-2D41-B869-E792D2A72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4653" y="4447661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064D25A-B17F-D843-B6D5-A27A917B1C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6414" y="4444306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1AD7361-D10E-A94D-8B78-2A3FBE2738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1800" y="4449143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5D0F386-F889-9549-9B76-1A7AF32C54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8260" y="4447661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2515E99-7CF9-E544-96CF-E00307242D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0021" y="4444306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815C32E-3DEE-CF4F-B400-2837DA870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0645" y="4449143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7A0AF7D-F5C3-6F40-832E-B46D3312E0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3477" y="4447661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B7C8E6D-970E-6543-A6FA-88BB33692C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5238" y="4444306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8DE40BE-6CA1-2C41-B395-00F93123B5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0624" y="4449143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158C51B-7D0F-EE46-8848-A990E77D5F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7084" y="4447661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5C7AAB1-D19B-3343-8922-7A44F96AE5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8845" y="4444306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844D8DB-FD4E-AE49-A79A-6E0E25CE71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0587" y="4449143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C971B8C-9742-244E-9477-AFADFE50C3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3419" y="4447661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777F0B7-2E47-E546-A091-13A73F28E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5180" y="4444306"/>
              <a:ext cx="0" cy="9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9D345B39-E59B-F64A-8C5B-DFBA2CC7A3B2}"/>
              </a:ext>
            </a:extLst>
          </p:cNvPr>
          <p:cNvSpPr/>
          <p:nvPr/>
        </p:nvSpPr>
        <p:spPr>
          <a:xfrm>
            <a:off x="4526220" y="4862177"/>
            <a:ext cx="4362097" cy="947282"/>
          </a:xfrm>
          <a:prstGeom prst="roundRect">
            <a:avLst>
              <a:gd name="adj" fmla="val 6922"/>
            </a:avLst>
          </a:prstGeom>
          <a:solidFill>
            <a:srgbClr val="E5F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E960A5B-1A10-C44C-A890-9A3EAD4506B7}"/>
              </a:ext>
            </a:extLst>
          </p:cNvPr>
          <p:cNvSpPr txBox="1"/>
          <p:nvPr/>
        </p:nvSpPr>
        <p:spPr>
          <a:xfrm>
            <a:off x="4538622" y="4801356"/>
            <a:ext cx="953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NDP PU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78C8FEC-045B-D04A-A29B-B9B36DFF2F6D}"/>
              </a:ext>
            </a:extLst>
          </p:cNvPr>
          <p:cNvSpPr txBox="1"/>
          <p:nvPr/>
        </p:nvSpPr>
        <p:spPr>
          <a:xfrm>
            <a:off x="5585772" y="4823803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NDP-</a:t>
            </a:r>
            <a:r>
              <a:rPr lang="en-US" altLang="zh-CN" sz="1400" err="1">
                <a:latin typeface="Arial" panose="020B0604020202020204" pitchFamily="34" charset="0"/>
                <a:cs typeface="Arial" panose="020B0604020202020204" pitchFamily="34" charset="0"/>
              </a:rPr>
              <a:t>Cmd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4D0EA4E-9F29-E24C-8A2C-573D28C38238}"/>
              </a:ext>
            </a:extLst>
          </p:cNvPr>
          <p:cNvCxnSpPr>
            <a:cxnSpLocks/>
          </p:cNvCxnSpPr>
          <p:nvPr/>
        </p:nvCxnSpPr>
        <p:spPr>
          <a:xfrm>
            <a:off x="6521329" y="4810168"/>
            <a:ext cx="0" cy="27151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3AFD7F0-4916-4D4D-A2F7-166FA86075D3}"/>
              </a:ext>
            </a:extLst>
          </p:cNvPr>
          <p:cNvCxnSpPr>
            <a:cxnSpLocks/>
          </p:cNvCxnSpPr>
          <p:nvPr/>
        </p:nvCxnSpPr>
        <p:spPr>
          <a:xfrm flipV="1">
            <a:off x="6853945" y="4814224"/>
            <a:ext cx="0" cy="267458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1AD5AB0-CAF3-9C44-A71F-BF67CF79C0AD}"/>
              </a:ext>
            </a:extLst>
          </p:cNvPr>
          <p:cNvCxnSpPr>
            <a:cxnSpLocks/>
            <a:endCxn id="134" idx="0"/>
          </p:cNvCxnSpPr>
          <p:nvPr/>
        </p:nvCxnSpPr>
        <p:spPr>
          <a:xfrm flipH="1">
            <a:off x="5620385" y="5058077"/>
            <a:ext cx="845820" cy="34990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4A78DBC-42E1-3E4F-BABB-85BAD503F521}"/>
              </a:ext>
            </a:extLst>
          </p:cNvPr>
          <p:cNvCxnSpPr>
            <a:cxnSpLocks/>
          </p:cNvCxnSpPr>
          <p:nvPr/>
        </p:nvCxnSpPr>
        <p:spPr>
          <a:xfrm>
            <a:off x="6531228" y="5081682"/>
            <a:ext cx="767141" cy="32630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9A0A423D-68F9-FB41-8939-5B96BDA204E4}"/>
              </a:ext>
            </a:extLst>
          </p:cNvPr>
          <p:cNvSpPr txBox="1"/>
          <p:nvPr/>
        </p:nvSpPr>
        <p:spPr>
          <a:xfrm>
            <a:off x="4466362" y="5050917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Rank0.NDP-Cmd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DBA861C-21AA-7041-88C0-E074C67C3141}"/>
              </a:ext>
            </a:extLst>
          </p:cNvPr>
          <p:cNvSpPr txBox="1"/>
          <p:nvPr/>
        </p:nvSpPr>
        <p:spPr>
          <a:xfrm>
            <a:off x="7345861" y="5050988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Rank1.NDP-Cmd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FD90F4C-2978-F44A-9BF7-3242F0962311}"/>
              </a:ext>
            </a:extLst>
          </p:cNvPr>
          <p:cNvGrpSpPr/>
          <p:nvPr/>
        </p:nvGrpSpPr>
        <p:grpSpPr>
          <a:xfrm>
            <a:off x="4704305" y="5604556"/>
            <a:ext cx="1684102" cy="404871"/>
            <a:chOff x="3461888" y="3668964"/>
            <a:chExt cx="1684102" cy="323594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CFF95077-67B3-0247-9868-92EF38DA6CBB}"/>
                </a:ext>
              </a:extLst>
            </p:cNvPr>
            <p:cNvCxnSpPr/>
            <p:nvPr/>
          </p:nvCxnSpPr>
          <p:spPr>
            <a:xfrm>
              <a:off x="3461888" y="3668964"/>
              <a:ext cx="0" cy="317061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lbow Connector 115">
              <a:extLst>
                <a:ext uri="{FF2B5EF4-FFF2-40B4-BE49-F238E27FC236}">
                  <a16:creationId xmlns:a16="http://schemas.microsoft.com/office/drawing/2014/main" id="{9E3BD340-F73D-B34D-89F7-92445751B973}"/>
                </a:ext>
              </a:extLst>
            </p:cNvPr>
            <p:cNvCxnSpPr/>
            <p:nvPr/>
          </p:nvCxnSpPr>
          <p:spPr>
            <a:xfrm>
              <a:off x="3461888" y="3872975"/>
              <a:ext cx="1684102" cy="119583"/>
            </a:xfrm>
            <a:prstGeom prst="bentConnector2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9B8A29D3-9ED1-2243-AFE5-B71E4462EF6C}"/>
                </a:ext>
              </a:extLst>
            </p:cNvPr>
            <p:cNvCxnSpPr>
              <a:cxnSpLocks/>
            </p:cNvCxnSpPr>
            <p:nvPr/>
          </p:nvCxnSpPr>
          <p:spPr>
            <a:xfrm>
              <a:off x="4596528" y="3874544"/>
              <a:ext cx="0" cy="111481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E0047CD2-32D6-7242-AF71-465A54833829}"/>
                </a:ext>
              </a:extLst>
            </p:cNvPr>
            <p:cNvCxnSpPr>
              <a:cxnSpLocks/>
            </p:cNvCxnSpPr>
            <p:nvPr/>
          </p:nvCxnSpPr>
          <p:spPr>
            <a:xfrm>
              <a:off x="4035711" y="3874544"/>
              <a:ext cx="0" cy="111481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D9F2F66A-FAAA-5F47-8FB5-CCFEC5904AF5}"/>
              </a:ext>
            </a:extLst>
          </p:cNvPr>
          <p:cNvCxnSpPr>
            <a:cxnSpLocks/>
          </p:cNvCxnSpPr>
          <p:nvPr/>
        </p:nvCxnSpPr>
        <p:spPr>
          <a:xfrm flipV="1">
            <a:off x="4856547" y="5669960"/>
            <a:ext cx="2830" cy="37829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F8E563D-0F6F-DD47-A508-1E436512D663}"/>
              </a:ext>
            </a:extLst>
          </p:cNvPr>
          <p:cNvCxnSpPr>
            <a:cxnSpLocks/>
          </p:cNvCxnSpPr>
          <p:nvPr/>
        </p:nvCxnSpPr>
        <p:spPr>
          <a:xfrm flipV="1">
            <a:off x="5422788" y="5669774"/>
            <a:ext cx="2830" cy="37829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0B8C9E6C-D0A8-E042-AE47-73E650D95E3A}"/>
              </a:ext>
            </a:extLst>
          </p:cNvPr>
          <p:cNvCxnSpPr>
            <a:cxnSpLocks/>
          </p:cNvCxnSpPr>
          <p:nvPr/>
        </p:nvCxnSpPr>
        <p:spPr>
          <a:xfrm flipV="1">
            <a:off x="5993355" y="5679689"/>
            <a:ext cx="2830" cy="37829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0DF7ECA-7068-9346-9860-B981096BE4FA}"/>
              </a:ext>
            </a:extLst>
          </p:cNvPr>
          <p:cNvCxnSpPr>
            <a:cxnSpLocks/>
          </p:cNvCxnSpPr>
          <p:nvPr/>
        </p:nvCxnSpPr>
        <p:spPr>
          <a:xfrm flipV="1">
            <a:off x="6521541" y="5672922"/>
            <a:ext cx="2830" cy="37829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C8B65B2-3B06-314B-BCCB-5986EDB2F601}"/>
              </a:ext>
            </a:extLst>
          </p:cNvPr>
          <p:cNvCxnSpPr>
            <a:cxnSpLocks/>
            <a:endCxn id="135" idx="0"/>
          </p:cNvCxnSpPr>
          <p:nvPr/>
        </p:nvCxnSpPr>
        <p:spPr>
          <a:xfrm>
            <a:off x="6836236" y="5041442"/>
            <a:ext cx="951155" cy="370642"/>
          </a:xfrm>
          <a:prstGeom prst="straightConnector1">
            <a:avLst/>
          </a:prstGeom>
          <a:ln w="15875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1F39F3A-D491-3A4D-ACC2-C4D77D38F737}"/>
              </a:ext>
            </a:extLst>
          </p:cNvPr>
          <p:cNvCxnSpPr>
            <a:cxnSpLocks/>
          </p:cNvCxnSpPr>
          <p:nvPr/>
        </p:nvCxnSpPr>
        <p:spPr>
          <a:xfrm flipH="1">
            <a:off x="6052752" y="5044509"/>
            <a:ext cx="803424" cy="346267"/>
          </a:xfrm>
          <a:prstGeom prst="straightConnector1">
            <a:avLst/>
          </a:prstGeom>
          <a:ln w="15875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843FC75-1940-464C-AC03-B6459B49FC20}"/>
              </a:ext>
            </a:extLst>
          </p:cNvPr>
          <p:cNvGrpSpPr/>
          <p:nvPr/>
        </p:nvGrpSpPr>
        <p:grpSpPr>
          <a:xfrm>
            <a:off x="6890266" y="5604556"/>
            <a:ext cx="1684102" cy="404871"/>
            <a:chOff x="3461888" y="3668964"/>
            <a:chExt cx="1684102" cy="323594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44123D9D-8CC4-5743-8243-43E382CC9F1A}"/>
                </a:ext>
              </a:extLst>
            </p:cNvPr>
            <p:cNvCxnSpPr/>
            <p:nvPr/>
          </p:nvCxnSpPr>
          <p:spPr>
            <a:xfrm>
              <a:off x="3461888" y="3668964"/>
              <a:ext cx="0" cy="317061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>
              <a:extLst>
                <a:ext uri="{FF2B5EF4-FFF2-40B4-BE49-F238E27FC236}">
                  <a16:creationId xmlns:a16="http://schemas.microsoft.com/office/drawing/2014/main" id="{9A5C0F2F-0FC8-3145-AA94-EB55A6D51E33}"/>
                </a:ext>
              </a:extLst>
            </p:cNvPr>
            <p:cNvCxnSpPr/>
            <p:nvPr/>
          </p:nvCxnSpPr>
          <p:spPr>
            <a:xfrm>
              <a:off x="3461888" y="3872975"/>
              <a:ext cx="1684102" cy="119583"/>
            </a:xfrm>
            <a:prstGeom prst="bentConnector2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72C82FC-5977-8743-9F61-1261DDA37F48}"/>
                </a:ext>
              </a:extLst>
            </p:cNvPr>
            <p:cNvCxnSpPr>
              <a:cxnSpLocks/>
            </p:cNvCxnSpPr>
            <p:nvPr/>
          </p:nvCxnSpPr>
          <p:spPr>
            <a:xfrm>
              <a:off x="4596528" y="3874544"/>
              <a:ext cx="0" cy="111481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36C1EE0-7E17-294F-9CE3-73029EAA61D5}"/>
                </a:ext>
              </a:extLst>
            </p:cNvPr>
            <p:cNvCxnSpPr>
              <a:cxnSpLocks/>
            </p:cNvCxnSpPr>
            <p:nvPr/>
          </p:nvCxnSpPr>
          <p:spPr>
            <a:xfrm>
              <a:off x="4035711" y="3874544"/>
              <a:ext cx="0" cy="111481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C0F2CB4-D5E4-D947-9FF1-0DA7E7AFBA3D}"/>
              </a:ext>
            </a:extLst>
          </p:cNvPr>
          <p:cNvCxnSpPr>
            <a:cxnSpLocks/>
          </p:cNvCxnSpPr>
          <p:nvPr/>
        </p:nvCxnSpPr>
        <p:spPr>
          <a:xfrm flipV="1">
            <a:off x="7042508" y="5669960"/>
            <a:ext cx="2830" cy="37829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F6404DB-479F-7142-AAFC-793F02C814C9}"/>
              </a:ext>
            </a:extLst>
          </p:cNvPr>
          <p:cNvCxnSpPr>
            <a:cxnSpLocks/>
          </p:cNvCxnSpPr>
          <p:nvPr/>
        </p:nvCxnSpPr>
        <p:spPr>
          <a:xfrm flipV="1">
            <a:off x="7608749" y="5669774"/>
            <a:ext cx="2830" cy="37829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1D02B2A-CB22-D846-852E-543E5712FBF0}"/>
              </a:ext>
            </a:extLst>
          </p:cNvPr>
          <p:cNvCxnSpPr>
            <a:cxnSpLocks/>
          </p:cNvCxnSpPr>
          <p:nvPr/>
        </p:nvCxnSpPr>
        <p:spPr>
          <a:xfrm flipV="1">
            <a:off x="8179316" y="5679689"/>
            <a:ext cx="2830" cy="37829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534DD293-D881-B641-BFC2-3E3932953276}"/>
              </a:ext>
            </a:extLst>
          </p:cNvPr>
          <p:cNvCxnSpPr>
            <a:cxnSpLocks/>
          </p:cNvCxnSpPr>
          <p:nvPr/>
        </p:nvCxnSpPr>
        <p:spPr>
          <a:xfrm flipV="1">
            <a:off x="8707502" y="5672922"/>
            <a:ext cx="2830" cy="37829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94A9506-BDC9-6445-B60B-BDF5A71637AC}"/>
              </a:ext>
            </a:extLst>
          </p:cNvPr>
          <p:cNvSpPr/>
          <p:nvPr/>
        </p:nvSpPr>
        <p:spPr>
          <a:xfrm>
            <a:off x="4589384" y="5407984"/>
            <a:ext cx="2062001" cy="2667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Rank-NDP PU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510AAFC-7693-F840-9212-EB605CAC1F14}"/>
              </a:ext>
            </a:extLst>
          </p:cNvPr>
          <p:cNvSpPr/>
          <p:nvPr/>
        </p:nvSpPr>
        <p:spPr>
          <a:xfrm>
            <a:off x="6756390" y="5412084"/>
            <a:ext cx="2062001" cy="2648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Rank-NDP PU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87F6168-C7C3-2D40-825D-DD009F51ACA9}"/>
              </a:ext>
            </a:extLst>
          </p:cNvPr>
          <p:cNvSpPr/>
          <p:nvPr/>
        </p:nvSpPr>
        <p:spPr>
          <a:xfrm>
            <a:off x="4591661" y="3043709"/>
            <a:ext cx="3081375" cy="3097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E1C5D61-3F06-D744-A149-2D3991C1EF76}"/>
              </a:ext>
            </a:extLst>
          </p:cNvPr>
          <p:cNvSpPr txBox="1"/>
          <p:nvPr/>
        </p:nvSpPr>
        <p:spPr>
          <a:xfrm>
            <a:off x="5290739" y="3035615"/>
            <a:ext cx="166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SecNDP Engine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8A672AF-A651-4343-98AF-7E754EE78CA0}"/>
              </a:ext>
            </a:extLst>
          </p:cNvPr>
          <p:cNvSpPr txBox="1"/>
          <p:nvPr/>
        </p:nvSpPr>
        <p:spPr>
          <a:xfrm>
            <a:off x="5349662" y="1855022"/>
            <a:ext cx="659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TLB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94241F1-6A29-134D-8BF6-5527B0E7A4F0}"/>
              </a:ext>
            </a:extLst>
          </p:cNvPr>
          <p:cNvSpPr/>
          <p:nvPr/>
        </p:nvSpPr>
        <p:spPr>
          <a:xfrm>
            <a:off x="5405046" y="1910029"/>
            <a:ext cx="338285" cy="211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EF40695-97C7-0249-8E59-03BAEA7C463B}"/>
              </a:ext>
            </a:extLst>
          </p:cNvPr>
          <p:cNvSpPr txBox="1"/>
          <p:nvPr/>
        </p:nvSpPr>
        <p:spPr>
          <a:xfrm>
            <a:off x="7280476" y="1857932"/>
            <a:ext cx="659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TLB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6D71A6B-110C-DD42-9C15-E9A87577CD6E}"/>
              </a:ext>
            </a:extLst>
          </p:cNvPr>
          <p:cNvSpPr/>
          <p:nvPr/>
        </p:nvSpPr>
        <p:spPr>
          <a:xfrm>
            <a:off x="7335860" y="1902891"/>
            <a:ext cx="338285" cy="211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BBD7535-5DA4-0A42-8BB6-4A0D8F88D756}"/>
              </a:ext>
            </a:extLst>
          </p:cNvPr>
          <p:cNvSpPr txBox="1"/>
          <p:nvPr/>
        </p:nvSpPr>
        <p:spPr>
          <a:xfrm>
            <a:off x="4469750" y="1249028"/>
            <a:ext cx="226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Security Boundary = processor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78973B3-85C9-8F4C-90C6-9879E6A1B1FD}"/>
              </a:ext>
            </a:extLst>
          </p:cNvPr>
          <p:cNvCxnSpPr>
            <a:cxnSpLocks/>
          </p:cNvCxnSpPr>
          <p:nvPr/>
        </p:nvCxnSpPr>
        <p:spPr>
          <a:xfrm flipV="1">
            <a:off x="7664779" y="1910029"/>
            <a:ext cx="1502422" cy="113211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1C2D22F-58B1-8144-BE5E-8ECA575DBAB4}"/>
              </a:ext>
            </a:extLst>
          </p:cNvPr>
          <p:cNvCxnSpPr>
            <a:cxnSpLocks/>
          </p:cNvCxnSpPr>
          <p:nvPr/>
        </p:nvCxnSpPr>
        <p:spPr>
          <a:xfrm>
            <a:off x="7671191" y="3343392"/>
            <a:ext cx="1506176" cy="1108375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591EC9C-B2A2-A64F-BC22-2EC5F629B887}"/>
              </a:ext>
            </a:extLst>
          </p:cNvPr>
          <p:cNvSpPr/>
          <p:nvPr/>
        </p:nvSpPr>
        <p:spPr>
          <a:xfrm>
            <a:off x="9163454" y="1911098"/>
            <a:ext cx="2543951" cy="25418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92567E1-EBBD-3C43-8E1B-81ADEE865509}"/>
              </a:ext>
            </a:extLst>
          </p:cNvPr>
          <p:cNvSpPr txBox="1"/>
          <p:nvPr/>
        </p:nvSpPr>
        <p:spPr>
          <a:xfrm rot="16200000">
            <a:off x="9140919" y="3799376"/>
            <a:ext cx="93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Req. </a:t>
            </a:r>
            <a:r>
              <a:rPr lang="en-US" sz="1400" err="1"/>
              <a:t>buf</a:t>
            </a:r>
            <a:r>
              <a:rPr lang="en-US" sz="1400"/>
              <a:t>.</a:t>
            </a:r>
          </a:p>
        </p:txBody>
      </p:sp>
      <p:graphicFrame>
        <p:nvGraphicFramePr>
          <p:cNvPr id="147" name="Table 6">
            <a:extLst>
              <a:ext uri="{FF2B5EF4-FFF2-40B4-BE49-F238E27FC236}">
                <a16:creationId xmlns:a16="http://schemas.microsoft.com/office/drawing/2014/main" id="{DCDCFDF1-949A-3947-8268-8CBFDD8C6F58}"/>
              </a:ext>
            </a:extLst>
          </p:cNvPr>
          <p:cNvGraphicFramePr>
            <a:graphicFrameLocks noGrp="1"/>
          </p:cNvGraphicFramePr>
          <p:nvPr/>
        </p:nvGraphicFramePr>
        <p:xfrm>
          <a:off x="9229015" y="2002373"/>
          <a:ext cx="314107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107">
                  <a:extLst>
                    <a:ext uri="{9D8B030D-6E8A-4147-A177-3AD203B41FA5}">
                      <a16:colId xmlns:a16="http://schemas.microsoft.com/office/drawing/2014/main" val="186455663"/>
                    </a:ext>
                  </a:extLst>
                </a:gridCol>
              </a:tblGrid>
              <a:tr h="1878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005314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178385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73500"/>
                  </a:ext>
                </a:extLst>
              </a:tr>
            </a:tbl>
          </a:graphicData>
        </a:graphic>
      </p:graphicFrame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8F20E9DC-7752-0A42-8CAB-B710CE3A375C}"/>
              </a:ext>
            </a:extLst>
          </p:cNvPr>
          <p:cNvCxnSpPr>
            <a:cxnSpLocks/>
          </p:cNvCxnSpPr>
          <p:nvPr/>
        </p:nvCxnSpPr>
        <p:spPr>
          <a:xfrm>
            <a:off x="9386066" y="1680355"/>
            <a:ext cx="0" cy="304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B8832971-CEA9-F44E-9DB1-6D7281B4FF68}"/>
              </a:ext>
            </a:extLst>
          </p:cNvPr>
          <p:cNvCxnSpPr>
            <a:cxnSpLocks/>
          </p:cNvCxnSpPr>
          <p:nvPr/>
        </p:nvCxnSpPr>
        <p:spPr>
          <a:xfrm flipV="1">
            <a:off x="11390185" y="1675177"/>
            <a:ext cx="0" cy="304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C32EA347-2D69-D848-9BC8-A3AB22E3A4B5}"/>
              </a:ext>
            </a:extLst>
          </p:cNvPr>
          <p:cNvCxnSpPr>
            <a:cxnSpLocks/>
          </p:cNvCxnSpPr>
          <p:nvPr/>
        </p:nvCxnSpPr>
        <p:spPr>
          <a:xfrm flipV="1">
            <a:off x="11476456" y="4324428"/>
            <a:ext cx="0" cy="304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5977DE5D-116E-464C-AF7F-A919CEA161BC}"/>
              </a:ext>
            </a:extLst>
          </p:cNvPr>
          <p:cNvCxnSpPr>
            <a:cxnSpLocks/>
          </p:cNvCxnSpPr>
          <p:nvPr/>
        </p:nvCxnSpPr>
        <p:spPr>
          <a:xfrm>
            <a:off x="9382788" y="4310544"/>
            <a:ext cx="0" cy="304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A7A0ECF-F423-E947-8C9C-4C56FB178E0F}"/>
              </a:ext>
            </a:extLst>
          </p:cNvPr>
          <p:cNvGrpSpPr/>
          <p:nvPr/>
        </p:nvGrpSpPr>
        <p:grpSpPr>
          <a:xfrm>
            <a:off x="9745784" y="1960306"/>
            <a:ext cx="1661096" cy="322410"/>
            <a:chOff x="5941622" y="1022412"/>
            <a:chExt cx="1661096" cy="322410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1BAC5F7F-1E77-3646-990E-B4084ADD1849}"/>
                </a:ext>
              </a:extLst>
            </p:cNvPr>
            <p:cNvSpPr/>
            <p:nvPr/>
          </p:nvSpPr>
          <p:spPr>
            <a:xfrm>
              <a:off x="5942399" y="1035026"/>
              <a:ext cx="1170670" cy="3097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D7F517B-9BF4-254A-9BF6-FAEA12BFB10A}"/>
                </a:ext>
              </a:extLst>
            </p:cNvPr>
            <p:cNvSpPr txBox="1"/>
            <p:nvPr/>
          </p:nvSpPr>
          <p:spPr>
            <a:xfrm>
              <a:off x="5941622" y="1022412"/>
              <a:ext cx="1661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AES Engine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BE99E70-C387-A340-BAFC-01F50DA2A40D}"/>
              </a:ext>
            </a:extLst>
          </p:cNvPr>
          <p:cNvGrpSpPr/>
          <p:nvPr/>
        </p:nvGrpSpPr>
        <p:grpSpPr>
          <a:xfrm>
            <a:off x="9743973" y="2382071"/>
            <a:ext cx="1661096" cy="322410"/>
            <a:chOff x="5941622" y="1022412"/>
            <a:chExt cx="1661096" cy="322410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0F17A8B-A9D4-9F45-B563-6135B4640AAD}"/>
                </a:ext>
              </a:extLst>
            </p:cNvPr>
            <p:cNvSpPr/>
            <p:nvPr/>
          </p:nvSpPr>
          <p:spPr>
            <a:xfrm>
              <a:off x="5942399" y="1035026"/>
              <a:ext cx="1170670" cy="3097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3EB4177-4AF8-774A-B7DE-37E0A1CE7FD9}"/>
                </a:ext>
              </a:extLst>
            </p:cNvPr>
            <p:cNvSpPr txBox="1"/>
            <p:nvPr/>
          </p:nvSpPr>
          <p:spPr>
            <a:xfrm>
              <a:off x="5941622" y="1022412"/>
              <a:ext cx="1661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AES Engine</a:t>
              </a:r>
            </a:p>
          </p:txBody>
        </p:sp>
      </p:grp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8B155FEF-08A8-D94D-9CE0-E23B42E9E977}"/>
              </a:ext>
            </a:extLst>
          </p:cNvPr>
          <p:cNvCxnSpPr>
            <a:cxnSpLocks/>
          </p:cNvCxnSpPr>
          <p:nvPr/>
        </p:nvCxnSpPr>
        <p:spPr>
          <a:xfrm>
            <a:off x="9502421" y="3239956"/>
            <a:ext cx="0" cy="439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0F3229EE-3B86-C140-AA45-FE0F0D9446C0}"/>
              </a:ext>
            </a:extLst>
          </p:cNvPr>
          <p:cNvSpPr txBox="1"/>
          <p:nvPr/>
        </p:nvSpPr>
        <p:spPr>
          <a:xfrm>
            <a:off x="8808049" y="1435821"/>
            <a:ext cx="1272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from cache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EAE64EA-81A2-D04E-BBB6-CB4F96FD079D}"/>
              </a:ext>
            </a:extLst>
          </p:cNvPr>
          <p:cNvSpPr txBox="1"/>
          <p:nvPr/>
        </p:nvSpPr>
        <p:spPr>
          <a:xfrm>
            <a:off x="9061846" y="4524085"/>
            <a:ext cx="933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mem</a:t>
            </a:r>
          </a:p>
        </p:txBody>
      </p:sp>
      <p:graphicFrame>
        <p:nvGraphicFramePr>
          <p:cNvPr id="161" name="Table 6">
            <a:extLst>
              <a:ext uri="{FF2B5EF4-FFF2-40B4-BE49-F238E27FC236}">
                <a16:creationId xmlns:a16="http://schemas.microsoft.com/office/drawing/2014/main" id="{ACF80844-1FCA-3641-A961-B0FBFBF0BAD7}"/>
              </a:ext>
            </a:extLst>
          </p:cNvPr>
          <p:cNvGraphicFramePr>
            <a:graphicFrameLocks noGrp="1"/>
          </p:cNvGraphicFramePr>
          <p:nvPr/>
        </p:nvGraphicFramePr>
        <p:xfrm>
          <a:off x="11235969" y="1997195"/>
          <a:ext cx="314107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107">
                  <a:extLst>
                    <a:ext uri="{9D8B030D-6E8A-4147-A177-3AD203B41FA5}">
                      <a16:colId xmlns:a16="http://schemas.microsoft.com/office/drawing/2014/main" val="186455663"/>
                    </a:ext>
                  </a:extLst>
                </a:gridCol>
              </a:tblGrid>
              <a:tr h="1878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005314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178385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73500"/>
                  </a:ext>
                </a:extLst>
              </a:tr>
            </a:tbl>
          </a:graphicData>
        </a:graphic>
      </p:graphicFrame>
      <p:graphicFrame>
        <p:nvGraphicFramePr>
          <p:cNvPr id="162" name="Table 6">
            <a:extLst>
              <a:ext uri="{FF2B5EF4-FFF2-40B4-BE49-F238E27FC236}">
                <a16:creationId xmlns:a16="http://schemas.microsoft.com/office/drawing/2014/main" id="{11BDC5A8-85BB-7D48-A03F-AAB129678908}"/>
              </a:ext>
            </a:extLst>
          </p:cNvPr>
          <p:cNvGraphicFramePr>
            <a:graphicFrameLocks noGrp="1"/>
          </p:cNvGraphicFramePr>
          <p:nvPr/>
        </p:nvGraphicFramePr>
        <p:xfrm>
          <a:off x="9229015" y="3687656"/>
          <a:ext cx="314107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107">
                  <a:extLst>
                    <a:ext uri="{9D8B030D-6E8A-4147-A177-3AD203B41FA5}">
                      <a16:colId xmlns:a16="http://schemas.microsoft.com/office/drawing/2014/main" val="186455663"/>
                    </a:ext>
                  </a:extLst>
                </a:gridCol>
              </a:tblGrid>
              <a:tr h="1878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005314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178385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73500"/>
                  </a:ext>
                </a:extLst>
              </a:tr>
            </a:tbl>
          </a:graphicData>
        </a:graphic>
      </p:graphicFrame>
      <p:graphicFrame>
        <p:nvGraphicFramePr>
          <p:cNvPr id="163" name="Table 6">
            <a:extLst>
              <a:ext uri="{FF2B5EF4-FFF2-40B4-BE49-F238E27FC236}">
                <a16:creationId xmlns:a16="http://schemas.microsoft.com/office/drawing/2014/main" id="{753892B7-5EC8-D340-A8C9-F0A31250BEF0}"/>
              </a:ext>
            </a:extLst>
          </p:cNvPr>
          <p:cNvGraphicFramePr>
            <a:graphicFrameLocks noGrp="1"/>
          </p:cNvGraphicFramePr>
          <p:nvPr/>
        </p:nvGraphicFramePr>
        <p:xfrm>
          <a:off x="11356614" y="3724626"/>
          <a:ext cx="314107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107">
                  <a:extLst>
                    <a:ext uri="{9D8B030D-6E8A-4147-A177-3AD203B41FA5}">
                      <a16:colId xmlns:a16="http://schemas.microsoft.com/office/drawing/2014/main" val="186455663"/>
                    </a:ext>
                  </a:extLst>
                </a:gridCol>
              </a:tblGrid>
              <a:tr h="1878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005314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178385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73500"/>
                  </a:ext>
                </a:extLst>
              </a:tr>
            </a:tbl>
          </a:graphicData>
        </a:graphic>
      </p:graphicFrame>
      <p:sp>
        <p:nvSpPr>
          <p:cNvPr id="164" name="TextBox 163">
            <a:extLst>
              <a:ext uri="{FF2B5EF4-FFF2-40B4-BE49-F238E27FC236}">
                <a16:creationId xmlns:a16="http://schemas.microsoft.com/office/drawing/2014/main" id="{6175459A-52A1-F740-A29D-D1AEAFAC01FA}"/>
              </a:ext>
            </a:extLst>
          </p:cNvPr>
          <p:cNvSpPr txBox="1"/>
          <p:nvPr/>
        </p:nvSpPr>
        <p:spPr>
          <a:xfrm>
            <a:off x="10440920" y="3690174"/>
            <a:ext cx="603241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400"/>
              <a:t>dec. </a:t>
            </a:r>
          </a:p>
          <a:p>
            <a:pPr>
              <a:lnSpc>
                <a:spcPts val="1200"/>
              </a:lnSpc>
            </a:pPr>
            <a:r>
              <a:rPr lang="en-US" sz="1400" err="1"/>
              <a:t>buf</a:t>
            </a:r>
            <a:r>
              <a:rPr lang="en-US" sz="1400"/>
              <a:t>.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DE3EEA8-957E-4F48-9F9B-66344B44F3BE}"/>
              </a:ext>
            </a:extLst>
          </p:cNvPr>
          <p:cNvSpPr txBox="1"/>
          <p:nvPr/>
        </p:nvSpPr>
        <p:spPr>
          <a:xfrm rot="16200000">
            <a:off x="9158303" y="2156003"/>
            <a:ext cx="93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Req. </a:t>
            </a:r>
            <a:r>
              <a:rPr lang="en-US" sz="1400" err="1"/>
              <a:t>buf</a:t>
            </a:r>
            <a:r>
              <a:rPr lang="en-US" sz="1400"/>
              <a:t>.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4AC4059-DE4D-0042-AE5F-6A8102686B67}"/>
              </a:ext>
            </a:extLst>
          </p:cNvPr>
          <p:cNvSpPr txBox="1"/>
          <p:nvPr/>
        </p:nvSpPr>
        <p:spPr>
          <a:xfrm rot="16200000">
            <a:off x="10589032" y="2071754"/>
            <a:ext cx="110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Resp. </a:t>
            </a:r>
            <a:r>
              <a:rPr lang="en-US" sz="1400" err="1"/>
              <a:t>buf</a:t>
            </a:r>
            <a:r>
              <a:rPr lang="en-US" sz="1400"/>
              <a:t>.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0B044C0-C669-FD4C-A430-AC9E737BAD98}"/>
              </a:ext>
            </a:extLst>
          </p:cNvPr>
          <p:cNvSpPr/>
          <p:nvPr/>
        </p:nvSpPr>
        <p:spPr>
          <a:xfrm>
            <a:off x="9217367" y="2847885"/>
            <a:ext cx="574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Enc?</a:t>
            </a:r>
          </a:p>
        </p:txBody>
      </p:sp>
      <p:sp>
        <p:nvSpPr>
          <p:cNvPr id="168" name="Decision 167">
            <a:extLst>
              <a:ext uri="{FF2B5EF4-FFF2-40B4-BE49-F238E27FC236}">
                <a16:creationId xmlns:a16="http://schemas.microsoft.com/office/drawing/2014/main" id="{0DB57660-213E-A742-9583-ED3F417E5F5C}"/>
              </a:ext>
            </a:extLst>
          </p:cNvPr>
          <p:cNvSpPr/>
          <p:nvPr/>
        </p:nvSpPr>
        <p:spPr>
          <a:xfrm>
            <a:off x="9207339" y="2823377"/>
            <a:ext cx="578611" cy="390141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FD7D3165-5779-E644-B04F-89C8668D56C3}"/>
              </a:ext>
            </a:extLst>
          </p:cNvPr>
          <p:cNvCxnSpPr>
            <a:cxnSpLocks/>
          </p:cNvCxnSpPr>
          <p:nvPr/>
        </p:nvCxnSpPr>
        <p:spPr>
          <a:xfrm flipV="1">
            <a:off x="10362388" y="2706265"/>
            <a:ext cx="0" cy="290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ECB90F0-DBFC-6F4B-AC8E-6B6CF0D89B04}"/>
              </a:ext>
            </a:extLst>
          </p:cNvPr>
          <p:cNvGrpSpPr/>
          <p:nvPr/>
        </p:nvGrpSpPr>
        <p:grpSpPr>
          <a:xfrm>
            <a:off x="9721315" y="3323348"/>
            <a:ext cx="1692308" cy="354252"/>
            <a:chOff x="5491424" y="1035026"/>
            <a:chExt cx="1831655" cy="354252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352EEC9-0875-134B-ABEB-B87C5B7074DD}"/>
                </a:ext>
              </a:extLst>
            </p:cNvPr>
            <p:cNvSpPr/>
            <p:nvPr/>
          </p:nvSpPr>
          <p:spPr>
            <a:xfrm>
              <a:off x="5491424" y="1035026"/>
              <a:ext cx="1225558" cy="3542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D07F5F64-CBE1-C042-BD4C-DB2538BA69B0}"/>
                </a:ext>
              </a:extLst>
            </p:cNvPr>
            <p:cNvSpPr txBox="1"/>
            <p:nvPr/>
          </p:nvSpPr>
          <p:spPr>
            <a:xfrm>
              <a:off x="5812635" y="1064455"/>
              <a:ext cx="1510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OTP PU</a:t>
              </a:r>
            </a:p>
          </p:txBody>
        </p:sp>
      </p:grp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06A60922-02D3-A947-A8E7-9596F3366987}"/>
              </a:ext>
            </a:extLst>
          </p:cNvPr>
          <p:cNvCxnSpPr>
            <a:cxnSpLocks/>
          </p:cNvCxnSpPr>
          <p:nvPr/>
        </p:nvCxnSpPr>
        <p:spPr>
          <a:xfrm flipH="1">
            <a:off x="10711002" y="2720119"/>
            <a:ext cx="1" cy="604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766B2BC0-9F29-1441-BBF1-8C463F4BB773}"/>
              </a:ext>
            </a:extLst>
          </p:cNvPr>
          <p:cNvCxnSpPr>
            <a:cxnSpLocks/>
          </p:cNvCxnSpPr>
          <p:nvPr/>
        </p:nvCxnSpPr>
        <p:spPr>
          <a:xfrm flipV="1">
            <a:off x="9994150" y="3828881"/>
            <a:ext cx="5282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EB32C65-8101-1043-AA20-9E8E2FAD3972}"/>
              </a:ext>
            </a:extLst>
          </p:cNvPr>
          <p:cNvGrpSpPr/>
          <p:nvPr/>
        </p:nvGrpSpPr>
        <p:grpSpPr>
          <a:xfrm>
            <a:off x="11008945" y="3209711"/>
            <a:ext cx="583094" cy="320261"/>
            <a:chOff x="5442369" y="1035026"/>
            <a:chExt cx="583094" cy="394712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9CBCF4C4-C112-DF4B-9A6D-76028DE2993A}"/>
                </a:ext>
              </a:extLst>
            </p:cNvPr>
            <p:cNvSpPr/>
            <p:nvPr/>
          </p:nvSpPr>
          <p:spPr>
            <a:xfrm>
              <a:off x="5491424" y="1035026"/>
              <a:ext cx="499041" cy="3542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3E158AD-1FD5-804F-823E-26319643427E}"/>
                </a:ext>
              </a:extLst>
            </p:cNvPr>
            <p:cNvSpPr txBox="1"/>
            <p:nvPr/>
          </p:nvSpPr>
          <p:spPr>
            <a:xfrm>
              <a:off x="5442369" y="1050413"/>
              <a:ext cx="583094" cy="37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8640FC60-5385-D04D-AA2B-3CCBC73D3180}"/>
              </a:ext>
            </a:extLst>
          </p:cNvPr>
          <p:cNvSpPr txBox="1"/>
          <p:nvPr/>
        </p:nvSpPr>
        <p:spPr>
          <a:xfrm rot="16200000">
            <a:off x="10684225" y="3789550"/>
            <a:ext cx="115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Resp. </a:t>
            </a:r>
            <a:r>
              <a:rPr lang="en-US" sz="1400" err="1"/>
              <a:t>buf</a:t>
            </a:r>
            <a:r>
              <a:rPr lang="en-US" sz="1400"/>
              <a:t>.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BEC0548-D72E-3848-9B9D-2B218E34AE23}"/>
              </a:ext>
            </a:extLst>
          </p:cNvPr>
          <p:cNvCxnSpPr>
            <a:cxnSpLocks/>
          </p:cNvCxnSpPr>
          <p:nvPr/>
        </p:nvCxnSpPr>
        <p:spPr>
          <a:xfrm flipV="1">
            <a:off x="11476456" y="3466123"/>
            <a:ext cx="0" cy="251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957B6FFF-65D2-D441-83E4-A9BD962AE7B1}"/>
              </a:ext>
            </a:extLst>
          </p:cNvPr>
          <p:cNvCxnSpPr>
            <a:cxnSpLocks/>
          </p:cNvCxnSpPr>
          <p:nvPr/>
        </p:nvCxnSpPr>
        <p:spPr>
          <a:xfrm flipV="1">
            <a:off x="11126858" y="3466123"/>
            <a:ext cx="0" cy="251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122749FA-1FC6-F543-A723-03FB9FE5A3A2}"/>
              </a:ext>
            </a:extLst>
          </p:cNvPr>
          <p:cNvSpPr txBox="1"/>
          <p:nvPr/>
        </p:nvSpPr>
        <p:spPr>
          <a:xfrm>
            <a:off x="10176189" y="2122755"/>
            <a:ext cx="1275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…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5EFA39AE-503E-394F-AD17-C0806DAB894E}"/>
              </a:ext>
            </a:extLst>
          </p:cNvPr>
          <p:cNvCxnSpPr>
            <a:cxnSpLocks/>
          </p:cNvCxnSpPr>
          <p:nvPr/>
        </p:nvCxnSpPr>
        <p:spPr>
          <a:xfrm>
            <a:off x="9496152" y="2580266"/>
            <a:ext cx="0" cy="251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B73B6612-1418-FD45-BD2A-CD2ECA02639A}"/>
              </a:ext>
            </a:extLst>
          </p:cNvPr>
          <p:cNvSpPr txBox="1"/>
          <p:nvPr/>
        </p:nvSpPr>
        <p:spPr>
          <a:xfrm>
            <a:off x="9480736" y="2717710"/>
            <a:ext cx="127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Y: </a:t>
            </a:r>
            <a:r>
              <a:rPr lang="en-US" sz="1400" i="1" err="1"/>
              <a:t>addr</a:t>
            </a:r>
            <a:r>
              <a:rPr lang="en-US" sz="1400" i="1"/>
              <a:t>, v</a:t>
            </a:r>
            <a:endParaRPr lang="en-US" sz="1400" i="1" baseline="-25000"/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F6093E4F-8210-244F-BCE4-8982BD48F3CA}"/>
              </a:ext>
            </a:extLst>
          </p:cNvPr>
          <p:cNvCxnSpPr>
            <a:cxnSpLocks/>
          </p:cNvCxnSpPr>
          <p:nvPr/>
        </p:nvCxnSpPr>
        <p:spPr>
          <a:xfrm>
            <a:off x="9785951" y="2996298"/>
            <a:ext cx="576439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88C9432D-0E20-AE4E-B33A-0255208A9428}"/>
              </a:ext>
            </a:extLst>
          </p:cNvPr>
          <p:cNvSpPr txBox="1"/>
          <p:nvPr/>
        </p:nvSpPr>
        <p:spPr>
          <a:xfrm>
            <a:off x="11071036" y="1400945"/>
            <a:ext cx="1146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cache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0AB1327-53F0-2545-A3AE-D14F7A874D3D}"/>
              </a:ext>
            </a:extLst>
          </p:cNvPr>
          <p:cNvSpPr txBox="1"/>
          <p:nvPr/>
        </p:nvSpPr>
        <p:spPr>
          <a:xfrm>
            <a:off x="10981137" y="4516598"/>
            <a:ext cx="137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mem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C1A30C2-E376-3B4D-BF9E-50CF0AA7B647}"/>
              </a:ext>
            </a:extLst>
          </p:cNvPr>
          <p:cNvCxnSpPr>
            <a:cxnSpLocks/>
          </p:cNvCxnSpPr>
          <p:nvPr/>
        </p:nvCxnSpPr>
        <p:spPr>
          <a:xfrm flipV="1">
            <a:off x="7359635" y="1153702"/>
            <a:ext cx="602802" cy="645597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5CC741D7-B6C8-884F-9A38-4241C5557C33}"/>
              </a:ext>
            </a:extLst>
          </p:cNvPr>
          <p:cNvSpPr txBox="1"/>
          <p:nvPr/>
        </p:nvSpPr>
        <p:spPr>
          <a:xfrm>
            <a:off x="10272331" y="2964147"/>
            <a:ext cx="576440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400" dirty="0"/>
              <a:t>Op, w</a:t>
            </a:r>
            <a:r>
              <a:rPr lang="en-US" sz="1400" baseline="-25000" dirty="0"/>
              <a:t>e </a:t>
            </a:r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8BBC93F9-CA5B-234F-8624-55038CA3BD78}"/>
              </a:ext>
            </a:extLst>
          </p:cNvPr>
          <p:cNvCxnSpPr>
            <a:cxnSpLocks/>
          </p:cNvCxnSpPr>
          <p:nvPr/>
        </p:nvCxnSpPr>
        <p:spPr>
          <a:xfrm flipH="1">
            <a:off x="10306416" y="2980391"/>
            <a:ext cx="4497" cy="3491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C1353031-C1D5-8741-8509-F52B64EFCF94}"/>
              </a:ext>
            </a:extLst>
          </p:cNvPr>
          <p:cNvSpPr txBox="1"/>
          <p:nvPr/>
        </p:nvSpPr>
        <p:spPr>
          <a:xfrm>
            <a:off x="9918664" y="3870739"/>
            <a:ext cx="881961" cy="21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1400"/>
              <a:t>e, w</a:t>
            </a:r>
            <a:r>
              <a:rPr lang="en-US" sz="1400" baseline="-25000"/>
              <a:t>e 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1F34CD10-AFB0-1B43-9CC9-CB13AD3F1B28}"/>
              </a:ext>
            </a:extLst>
          </p:cNvPr>
          <p:cNvSpPr/>
          <p:nvPr/>
        </p:nvSpPr>
        <p:spPr>
          <a:xfrm>
            <a:off x="10994412" y="2771973"/>
            <a:ext cx="649815" cy="287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Veri.</a:t>
            </a:r>
            <a:endParaRPr lang="en-US" b="1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71107EF-898B-DA4F-8456-FAFA99A3D504}"/>
              </a:ext>
            </a:extLst>
          </p:cNvPr>
          <p:cNvSpPr/>
          <p:nvPr/>
        </p:nvSpPr>
        <p:spPr>
          <a:xfrm>
            <a:off x="7600353" y="598388"/>
            <a:ext cx="846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CPU Inst: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B1560D3-E56C-014B-BC24-BE262ECFFB9F}"/>
              </a:ext>
            </a:extLst>
          </p:cNvPr>
          <p:cNvGrpSpPr/>
          <p:nvPr/>
        </p:nvGrpSpPr>
        <p:grpSpPr>
          <a:xfrm>
            <a:off x="7629032" y="813450"/>
            <a:ext cx="2118433" cy="338554"/>
            <a:chOff x="8197714" y="3868039"/>
            <a:chExt cx="2118433" cy="338554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B9C7983-B6B5-AF40-9F61-05162EF71029}"/>
                </a:ext>
              </a:extLst>
            </p:cNvPr>
            <p:cNvSpPr/>
            <p:nvPr/>
          </p:nvSpPr>
          <p:spPr>
            <a:xfrm>
              <a:off x="8242251" y="3924877"/>
              <a:ext cx="1656302" cy="23712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30F8CDD9-432A-6F47-8112-8A69371A3FDE}"/>
                </a:ext>
              </a:extLst>
            </p:cNvPr>
            <p:cNvSpPr txBox="1"/>
            <p:nvPr/>
          </p:nvSpPr>
          <p:spPr>
            <a:xfrm>
              <a:off x="8197714" y="3868039"/>
              <a:ext cx="21184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err="1"/>
                <a:t>NDPInst</a:t>
              </a:r>
              <a:r>
                <a:rPr lang="en-US" sz="1600" i="1"/>
                <a:t>, </a:t>
              </a:r>
              <a:r>
                <a:rPr lang="en-US" sz="1600" i="1" err="1"/>
                <a:t>NDPLd</a:t>
              </a:r>
              <a:endParaRPr lang="en-US"/>
            </a:p>
          </p:txBody>
        </p:sp>
      </p:grpSp>
      <p:graphicFrame>
        <p:nvGraphicFramePr>
          <p:cNvPr id="201" name="Table 6">
            <a:extLst>
              <a:ext uri="{FF2B5EF4-FFF2-40B4-BE49-F238E27FC236}">
                <a16:creationId xmlns:a16="http://schemas.microsoft.com/office/drawing/2014/main" id="{F180609B-780D-1B48-AFEF-19AD9F7999C8}"/>
              </a:ext>
            </a:extLst>
          </p:cNvPr>
          <p:cNvGraphicFramePr>
            <a:graphicFrameLocks noGrp="1"/>
          </p:cNvGraphicFramePr>
          <p:nvPr/>
        </p:nvGraphicFramePr>
        <p:xfrm>
          <a:off x="9747465" y="3345729"/>
          <a:ext cx="320827" cy="318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827">
                  <a:extLst>
                    <a:ext uri="{9D8B030D-6E8A-4147-A177-3AD203B41FA5}">
                      <a16:colId xmlns:a16="http://schemas.microsoft.com/office/drawing/2014/main" val="186455663"/>
                    </a:ext>
                  </a:extLst>
                </a:gridCol>
              </a:tblGrid>
              <a:tr h="318106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Reg.</a:t>
                      </a:r>
                    </a:p>
                  </a:txBody>
                  <a:tcPr marL="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05314"/>
                  </a:ext>
                </a:extLst>
              </a:tr>
            </a:tbl>
          </a:graphicData>
        </a:graphic>
      </p:graphicFrame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BE2FCCA0-8533-5240-BEF5-4536BCC81934}"/>
              </a:ext>
            </a:extLst>
          </p:cNvPr>
          <p:cNvCxnSpPr>
            <a:cxnSpLocks/>
          </p:cNvCxnSpPr>
          <p:nvPr/>
        </p:nvCxnSpPr>
        <p:spPr>
          <a:xfrm flipV="1">
            <a:off x="11320729" y="3012401"/>
            <a:ext cx="0" cy="251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3CBB1B6-BFDE-E642-8485-A90494764894}"/>
              </a:ext>
            </a:extLst>
          </p:cNvPr>
          <p:cNvCxnSpPr>
            <a:cxnSpLocks/>
          </p:cNvCxnSpPr>
          <p:nvPr/>
        </p:nvCxnSpPr>
        <p:spPr>
          <a:xfrm flipV="1">
            <a:off x="11356613" y="2571378"/>
            <a:ext cx="0" cy="251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360B538D-E118-F545-BAF3-9A1A51EA6204}"/>
              </a:ext>
            </a:extLst>
          </p:cNvPr>
          <p:cNvCxnSpPr>
            <a:cxnSpLocks/>
          </p:cNvCxnSpPr>
          <p:nvPr/>
        </p:nvCxnSpPr>
        <p:spPr>
          <a:xfrm flipV="1">
            <a:off x="9994149" y="3594319"/>
            <a:ext cx="0" cy="251999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5" name="Table 6">
            <a:extLst>
              <a:ext uri="{FF2B5EF4-FFF2-40B4-BE49-F238E27FC236}">
                <a16:creationId xmlns:a16="http://schemas.microsoft.com/office/drawing/2014/main" id="{973CD9F8-4A35-0446-84CF-A38C23221EAF}"/>
              </a:ext>
            </a:extLst>
          </p:cNvPr>
          <p:cNvGraphicFramePr>
            <a:graphicFrameLocks noGrp="1"/>
          </p:cNvGraphicFramePr>
          <p:nvPr/>
        </p:nvGraphicFramePr>
        <p:xfrm>
          <a:off x="10854105" y="3716385"/>
          <a:ext cx="314107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107">
                  <a:extLst>
                    <a:ext uri="{9D8B030D-6E8A-4147-A177-3AD203B41FA5}">
                      <a16:colId xmlns:a16="http://schemas.microsoft.com/office/drawing/2014/main" val="186455663"/>
                    </a:ext>
                  </a:extLst>
                </a:gridCol>
              </a:tblGrid>
              <a:tr h="1878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05314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78385"/>
                  </a:ext>
                </a:extLst>
              </a:tr>
              <a:tr h="18786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573500"/>
                  </a:ext>
                </a:extLst>
              </a:tr>
            </a:tbl>
          </a:graphicData>
        </a:graphic>
      </p:graphicFrame>
      <p:sp>
        <p:nvSpPr>
          <p:cNvPr id="219" name="Rectangle 218">
            <a:extLst>
              <a:ext uri="{FF2B5EF4-FFF2-40B4-BE49-F238E27FC236}">
                <a16:creationId xmlns:a16="http://schemas.microsoft.com/office/drawing/2014/main" id="{94CD9B63-565F-A345-8675-1C39BE48952F}"/>
              </a:ext>
            </a:extLst>
          </p:cNvPr>
          <p:cNvSpPr/>
          <p:nvPr/>
        </p:nvSpPr>
        <p:spPr>
          <a:xfrm rot="5400000">
            <a:off x="4474694" y="6136055"/>
            <a:ext cx="640080" cy="393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9B41C1C4-C159-8C49-94AD-A416BA739858}"/>
              </a:ext>
            </a:extLst>
          </p:cNvPr>
          <p:cNvSpPr/>
          <p:nvPr/>
        </p:nvSpPr>
        <p:spPr>
          <a:xfrm rot="5400000">
            <a:off x="5031675" y="6136055"/>
            <a:ext cx="640080" cy="393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2188E8B-A509-D44D-8220-7C4AFF39BD5E}"/>
              </a:ext>
            </a:extLst>
          </p:cNvPr>
          <p:cNvSpPr/>
          <p:nvPr/>
        </p:nvSpPr>
        <p:spPr>
          <a:xfrm rot="5400000">
            <a:off x="5591830" y="6136055"/>
            <a:ext cx="640080" cy="393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E5761C0-5145-CC48-B757-6F283871E848}"/>
              </a:ext>
            </a:extLst>
          </p:cNvPr>
          <p:cNvSpPr/>
          <p:nvPr/>
        </p:nvSpPr>
        <p:spPr>
          <a:xfrm rot="5400000">
            <a:off x="6141292" y="6136055"/>
            <a:ext cx="640080" cy="393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BDE44B9-3600-3041-8C61-95648DF5C16A}"/>
              </a:ext>
            </a:extLst>
          </p:cNvPr>
          <p:cNvSpPr/>
          <p:nvPr/>
        </p:nvSpPr>
        <p:spPr>
          <a:xfrm rot="5400000">
            <a:off x="6656633" y="6136055"/>
            <a:ext cx="640080" cy="393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CFED3281-F8C6-C44A-A9E8-5AB05A50EDED}"/>
              </a:ext>
            </a:extLst>
          </p:cNvPr>
          <p:cNvSpPr/>
          <p:nvPr/>
        </p:nvSpPr>
        <p:spPr>
          <a:xfrm rot="5400000">
            <a:off x="7213614" y="6136055"/>
            <a:ext cx="640080" cy="393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E7236E02-29C7-5345-A49D-C9823061A228}"/>
              </a:ext>
            </a:extLst>
          </p:cNvPr>
          <p:cNvSpPr/>
          <p:nvPr/>
        </p:nvSpPr>
        <p:spPr>
          <a:xfrm rot="5400000">
            <a:off x="7773769" y="6136055"/>
            <a:ext cx="640080" cy="393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943CBB57-6A5A-A34B-ABBF-43B05963CB8A}"/>
              </a:ext>
            </a:extLst>
          </p:cNvPr>
          <p:cNvSpPr/>
          <p:nvPr/>
        </p:nvSpPr>
        <p:spPr>
          <a:xfrm rot="5400000">
            <a:off x="8323231" y="6136055"/>
            <a:ext cx="640080" cy="393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19AB90D-F4A1-D147-B0E1-79E83ADD7021}"/>
              </a:ext>
            </a:extLst>
          </p:cNvPr>
          <p:cNvGrpSpPr/>
          <p:nvPr/>
        </p:nvGrpSpPr>
        <p:grpSpPr>
          <a:xfrm>
            <a:off x="7608749" y="1104278"/>
            <a:ext cx="4781955" cy="338554"/>
            <a:chOff x="8147661" y="3801331"/>
            <a:chExt cx="4781955" cy="338554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7A0B9D6-CADA-B041-8C61-60712559C624}"/>
                </a:ext>
              </a:extLst>
            </p:cNvPr>
            <p:cNvSpPr/>
            <p:nvPr/>
          </p:nvSpPr>
          <p:spPr>
            <a:xfrm>
              <a:off x="8214411" y="3814267"/>
              <a:ext cx="2956288" cy="3205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81EDF0D0-9B6B-A140-90E3-0B00E18534A3}"/>
                </a:ext>
              </a:extLst>
            </p:cNvPr>
            <p:cNvSpPr txBox="1"/>
            <p:nvPr/>
          </p:nvSpPr>
          <p:spPr>
            <a:xfrm>
              <a:off x="8147661" y="3801331"/>
              <a:ext cx="47819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err="1"/>
                <a:t>ArthEnc</a:t>
              </a:r>
              <a:r>
                <a:rPr lang="en-US" sz="1600" i="1"/>
                <a:t>, </a:t>
              </a:r>
              <a:r>
                <a:rPr lang="en-US" sz="1600" i="1" err="1"/>
                <a:t>SecNDPInst</a:t>
              </a:r>
              <a:r>
                <a:rPr lang="en-US" sz="1600" i="1"/>
                <a:t>, </a:t>
              </a:r>
              <a:r>
                <a:rPr lang="en-US" sz="1600" i="1" err="1"/>
                <a:t>SecNDPLd</a:t>
              </a:r>
              <a:endParaRPr lang="en-US" sz="1600" i="1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38DB1119-B902-6349-A84C-CB805F553E49}"/>
              </a:ext>
            </a:extLst>
          </p:cNvPr>
          <p:cNvSpPr txBox="1"/>
          <p:nvPr/>
        </p:nvSpPr>
        <p:spPr>
          <a:xfrm>
            <a:off x="10457750" y="258671"/>
            <a:ext cx="17315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Blue: NDP</a:t>
            </a:r>
          </a:p>
          <a:p>
            <a:r>
              <a:rPr lang="en-US">
                <a:solidFill>
                  <a:schemeClr val="accent6"/>
                </a:solidFill>
              </a:rPr>
              <a:t>Green: SecNDP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99C51-2AEE-6441-8625-F0A9B21F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20</a:t>
            </a:fld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6529DF7D-75E9-DA46-9189-6B6C6E5AE357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/>
      <p:bldP spid="145" grpId="0" animBg="1"/>
      <p:bldP spid="146" grpId="0"/>
      <p:bldP spid="159" grpId="0"/>
      <p:bldP spid="160" grpId="0"/>
      <p:bldP spid="164" grpId="0"/>
      <p:bldP spid="165" grpId="0"/>
      <p:bldP spid="166" grpId="0"/>
      <p:bldP spid="167" grpId="0"/>
      <p:bldP spid="168" grpId="0" animBg="1"/>
      <p:bldP spid="178" grpId="0"/>
      <p:bldP spid="181" grpId="0"/>
      <p:bldP spid="183" grpId="0"/>
      <p:bldP spid="185" grpId="0"/>
      <p:bldP spid="186" grpId="0"/>
      <p:bldP spid="188" grpId="0"/>
      <p:bldP spid="190" grpId="0"/>
      <p:bldP spid="1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19BDE52-3DA5-E843-8409-D09EF5383B90}"/>
              </a:ext>
            </a:extLst>
          </p:cNvPr>
          <p:cNvSpPr/>
          <p:nvPr/>
        </p:nvSpPr>
        <p:spPr>
          <a:xfrm>
            <a:off x="1318437" y="4446193"/>
            <a:ext cx="8016949" cy="405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8E1357-0060-0E4A-9C9B-18F07AC5FB5C}"/>
              </a:ext>
            </a:extLst>
          </p:cNvPr>
          <p:cNvSpPr/>
          <p:nvPr/>
        </p:nvSpPr>
        <p:spPr>
          <a:xfrm>
            <a:off x="1318437" y="3303999"/>
            <a:ext cx="8016949" cy="604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B435C9-17CE-AD46-B3CC-40D522EC9C20}"/>
              </a:ext>
            </a:extLst>
          </p:cNvPr>
          <p:cNvSpPr/>
          <p:nvPr/>
        </p:nvSpPr>
        <p:spPr>
          <a:xfrm>
            <a:off x="1331231" y="5397812"/>
            <a:ext cx="8016949" cy="769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9C45CA-2DC0-8C40-A4E8-FAD897D2158D}"/>
              </a:ext>
            </a:extLst>
          </p:cNvPr>
          <p:cNvSpPr/>
          <p:nvPr/>
        </p:nvSpPr>
        <p:spPr>
          <a:xfrm>
            <a:off x="1318437" y="4077101"/>
            <a:ext cx="8016949" cy="366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BD6B1A-3C90-C846-A6AD-20B884679CC0}"/>
              </a:ext>
            </a:extLst>
          </p:cNvPr>
          <p:cNvSpPr/>
          <p:nvPr/>
        </p:nvSpPr>
        <p:spPr>
          <a:xfrm>
            <a:off x="1318437" y="2925097"/>
            <a:ext cx="8016949" cy="366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4F1EF-A603-A046-9BA1-0A7335D3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SecNDP Architecture Design - ISA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269BA-3D58-A84E-8AD7-A30BC3513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422400"/>
            <a:ext cx="7785194" cy="4936836"/>
          </a:xfrm>
        </p:spPr>
        <p:txBody>
          <a:bodyPr>
            <a:noAutofit/>
          </a:bodyPr>
          <a:lstStyle/>
          <a:p>
            <a:r>
              <a:rPr lang="en-US" sz="2000" dirty="0"/>
              <a:t>ISA extension</a:t>
            </a:r>
          </a:p>
          <a:p>
            <a:pPr lvl="1"/>
            <a:r>
              <a:rPr lang="en-US" dirty="0"/>
              <a:t>Version number (v) is needed for SecNDP protection</a:t>
            </a:r>
          </a:p>
          <a:p>
            <a:pPr lvl="1"/>
            <a:r>
              <a:rPr lang="en-US" dirty="0"/>
              <a:t>Optional verification (Veri?)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3FE5541-F9B7-0E49-8D82-308AFA8FDB71}"/>
              </a:ext>
            </a:extLst>
          </p:cNvPr>
          <p:cNvSpPr txBox="1"/>
          <p:nvPr/>
        </p:nvSpPr>
        <p:spPr>
          <a:xfrm>
            <a:off x="3223878" y="5360428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err="1">
                <a:latin typeface="Arial" panose="020B0604020202020204" pitchFamily="34" charset="0"/>
                <a:cs typeface="Arial" panose="020B0604020202020204" pitchFamily="34" charset="0"/>
              </a:rPr>
              <a:t>cmd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3F2FE6B-3C2E-3C48-B18F-107A6F4881B5}"/>
              </a:ext>
            </a:extLst>
          </p:cNvPr>
          <p:cNvSpPr txBox="1"/>
          <p:nvPr/>
        </p:nvSpPr>
        <p:spPr>
          <a:xfrm>
            <a:off x="4271452" y="5374005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err="1">
                <a:latin typeface="Arial" panose="020B0604020202020204" pitchFamily="34" charset="0"/>
                <a:cs typeface="Arial" panose="020B0604020202020204" pitchFamily="34" charset="0"/>
              </a:rPr>
              <a:t>Daddr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3940CFC7-1C71-5F4D-BBE1-ED42A9A3A6A4}"/>
              </a:ext>
            </a:extLst>
          </p:cNvPr>
          <p:cNvSpPr txBox="1"/>
          <p:nvPr/>
        </p:nvSpPr>
        <p:spPr>
          <a:xfrm>
            <a:off x="5914923" y="5364597"/>
            <a:ext cx="1602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NDP Op</a:t>
            </a:r>
            <a:endParaRPr lang="en-US" sz="16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5" name="Table 3">
            <a:extLst>
              <a:ext uri="{FF2B5EF4-FFF2-40B4-BE49-F238E27FC236}">
                <a16:creationId xmlns:a16="http://schemas.microsoft.com/office/drawing/2014/main" id="{1C75E3FB-518C-D649-A2DF-5911820E4E42}"/>
              </a:ext>
            </a:extLst>
          </p:cNvPr>
          <p:cNvGraphicFramePr>
            <a:graphicFrameLocks noGrp="1"/>
          </p:cNvGraphicFramePr>
          <p:nvPr/>
        </p:nvGraphicFramePr>
        <p:xfrm>
          <a:off x="2960273" y="5653987"/>
          <a:ext cx="5874856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4184">
                  <a:extLst>
                    <a:ext uri="{9D8B030D-6E8A-4147-A177-3AD203B41FA5}">
                      <a16:colId xmlns:a16="http://schemas.microsoft.com/office/drawing/2014/main" val="1680067976"/>
                    </a:ext>
                  </a:extLst>
                </a:gridCol>
                <a:gridCol w="2016331">
                  <a:extLst>
                    <a:ext uri="{9D8B030D-6E8A-4147-A177-3AD203B41FA5}">
                      <a16:colId xmlns:a16="http://schemas.microsoft.com/office/drawing/2014/main" val="1853916670"/>
                    </a:ext>
                  </a:extLst>
                </a:gridCol>
                <a:gridCol w="762504">
                  <a:extLst>
                    <a:ext uri="{9D8B030D-6E8A-4147-A177-3AD203B41FA5}">
                      <a16:colId xmlns:a16="http://schemas.microsoft.com/office/drawing/2014/main" val="191897119"/>
                    </a:ext>
                  </a:extLst>
                </a:gridCol>
                <a:gridCol w="469346">
                  <a:extLst>
                    <a:ext uri="{9D8B030D-6E8A-4147-A177-3AD203B41FA5}">
                      <a16:colId xmlns:a16="http://schemas.microsoft.com/office/drawing/2014/main" val="418948241"/>
                    </a:ext>
                  </a:extLst>
                </a:gridCol>
                <a:gridCol w="469346">
                  <a:extLst>
                    <a:ext uri="{9D8B030D-6E8A-4147-A177-3AD203B41FA5}">
                      <a16:colId xmlns:a16="http://schemas.microsoft.com/office/drawing/2014/main" val="1013611475"/>
                    </a:ext>
                  </a:extLst>
                </a:gridCol>
                <a:gridCol w="387211">
                  <a:extLst>
                    <a:ext uri="{9D8B030D-6E8A-4147-A177-3AD203B41FA5}">
                      <a16:colId xmlns:a16="http://schemas.microsoft.com/office/drawing/2014/main" val="1922373556"/>
                    </a:ext>
                  </a:extLst>
                </a:gridCol>
                <a:gridCol w="605934">
                  <a:extLst>
                    <a:ext uri="{9D8B030D-6E8A-4147-A177-3AD203B41FA5}">
                      <a16:colId xmlns:a16="http://schemas.microsoft.com/office/drawing/2014/main" val="1277376691"/>
                    </a:ext>
                  </a:extLst>
                </a:gridCol>
              </a:tblGrid>
              <a:tr h="207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ACT/RD/PRE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Rank,</a:t>
                      </a:r>
                      <a:r>
                        <a:rPr lang="zh-CN" alt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BG,</a:t>
                      </a:r>
                      <a:r>
                        <a:rPr lang="zh-CN" alt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BA,</a:t>
                      </a:r>
                      <a:r>
                        <a:rPr lang="zh-CN" alt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Row,</a:t>
                      </a:r>
                      <a:r>
                        <a:rPr lang="zh-CN" alt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Add/</a:t>
                      </a:r>
                      <a:r>
                        <a:rPr lang="en-US" altLang="zh-CN" sz="1400" b="1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</a:t>
                      </a:r>
                      <a:endParaRPr lang="en-US" sz="1400" b="1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vsize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dsize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RegID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297826"/>
                  </a:ext>
                </a:extLst>
              </a:tr>
            </a:tbl>
          </a:graphicData>
        </a:graphic>
      </p:graphicFrame>
      <p:sp>
        <p:nvSpPr>
          <p:cNvPr id="196" name="TextBox 195">
            <a:extLst>
              <a:ext uri="{FF2B5EF4-FFF2-40B4-BE49-F238E27FC236}">
                <a16:creationId xmlns:a16="http://schemas.microsoft.com/office/drawing/2014/main" id="{84069D7D-E269-A64C-B71C-2F052F421011}"/>
              </a:ext>
            </a:extLst>
          </p:cNvPr>
          <p:cNvSpPr txBox="1"/>
          <p:nvPr/>
        </p:nvSpPr>
        <p:spPr>
          <a:xfrm>
            <a:off x="1564262" y="5151747"/>
            <a:ext cx="126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NDP-</a:t>
            </a:r>
            <a:r>
              <a:rPr lang="en-US" altLang="zh-CN" sz="1400" b="1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Cmd</a:t>
            </a:r>
            <a:r>
              <a:rPr lang="en-US" altLang="zh-CN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6A3A1A4-E276-5F4B-9E73-1F801FBFB8AD}"/>
              </a:ext>
            </a:extLst>
          </p:cNvPr>
          <p:cNvSpPr/>
          <p:nvPr/>
        </p:nvSpPr>
        <p:spPr>
          <a:xfrm>
            <a:off x="7450183" y="5787064"/>
            <a:ext cx="42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/>
              <a:t>w</a:t>
            </a:r>
            <a:r>
              <a:rPr lang="en-US" i="1" baseline="-25000"/>
              <a:t>e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83A4EFD-C924-C944-ABFD-5CF196E58A0E}"/>
              </a:ext>
            </a:extLst>
          </p:cNvPr>
          <p:cNvSpPr/>
          <p:nvPr/>
        </p:nvSpPr>
        <p:spPr>
          <a:xfrm>
            <a:off x="6985762" y="5787064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/>
              <a:t>m</a:t>
            </a:r>
            <a:endParaRPr lang="en-US" i="1" baseline="-2500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8C5604DC-9B06-D94A-B03B-870672DD63C9}"/>
              </a:ext>
            </a:extLst>
          </p:cNvPr>
          <p:cNvSpPr/>
          <p:nvPr/>
        </p:nvSpPr>
        <p:spPr>
          <a:xfrm>
            <a:off x="7862494" y="578706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/>
              <a:t>a</a:t>
            </a:r>
            <a:r>
              <a:rPr lang="en-US" i="1" baseline="-25000"/>
              <a:t>i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A373600-8241-6343-AC04-0A2FA9DA9596}"/>
              </a:ext>
            </a:extLst>
          </p:cNvPr>
          <p:cNvSpPr/>
          <p:nvPr/>
        </p:nvSpPr>
        <p:spPr>
          <a:xfrm>
            <a:off x="4452151" y="5787064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err="1"/>
              <a:t>paddr</a:t>
            </a:r>
            <a:r>
              <a:rPr lang="en-US" i="1"/>
              <a:t>(P</a:t>
            </a:r>
            <a:r>
              <a:rPr lang="en-US" i="1" baseline="-25000"/>
              <a:t>i</a:t>
            </a:r>
            <a:r>
              <a:rPr lang="en-US" i="1"/>
              <a:t>)</a:t>
            </a:r>
            <a:endParaRPr lang="en-US" i="1" baseline="-25000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61F7C443-3349-9147-9164-FD7ABB88E02A}"/>
              </a:ext>
            </a:extLst>
          </p:cNvPr>
          <p:cNvSpPr/>
          <p:nvPr/>
        </p:nvSpPr>
        <p:spPr>
          <a:xfrm>
            <a:off x="6236436" y="5787064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err="1"/>
              <a:t>Mul</a:t>
            </a:r>
            <a:endParaRPr lang="en-US" i="1" baseline="-25000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E52998B6-61B5-EE4E-B353-D0D8094CD971}"/>
              </a:ext>
            </a:extLst>
          </p:cNvPr>
          <p:cNvSpPr/>
          <p:nvPr/>
        </p:nvSpPr>
        <p:spPr>
          <a:xfrm>
            <a:off x="8200830" y="5799421"/>
            <a:ext cx="578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err="1"/>
              <a:t>dest</a:t>
            </a:r>
            <a:endParaRPr lang="en-US" i="1" baseline="-25000"/>
          </a:p>
        </p:txBody>
      </p:sp>
      <p:graphicFrame>
        <p:nvGraphicFramePr>
          <p:cNvPr id="212" name="Table 3">
            <a:extLst>
              <a:ext uri="{FF2B5EF4-FFF2-40B4-BE49-F238E27FC236}">
                <a16:creationId xmlns:a16="http://schemas.microsoft.com/office/drawing/2014/main" id="{77F9FC71-6B80-9A4B-8063-E28628258D70}"/>
              </a:ext>
            </a:extLst>
          </p:cNvPr>
          <p:cNvGraphicFramePr>
            <a:graphicFrameLocks noGrp="1"/>
          </p:cNvGraphicFramePr>
          <p:nvPr/>
        </p:nvGraphicFramePr>
        <p:xfrm>
          <a:off x="4099978" y="3307379"/>
          <a:ext cx="4574218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819">
                  <a:extLst>
                    <a:ext uri="{9D8B030D-6E8A-4147-A177-3AD203B41FA5}">
                      <a16:colId xmlns:a16="http://schemas.microsoft.com/office/drawing/2014/main" val="191897119"/>
                    </a:ext>
                  </a:extLst>
                </a:gridCol>
                <a:gridCol w="530479">
                  <a:extLst>
                    <a:ext uri="{9D8B030D-6E8A-4147-A177-3AD203B41FA5}">
                      <a16:colId xmlns:a16="http://schemas.microsoft.com/office/drawing/2014/main" val="418948241"/>
                    </a:ext>
                  </a:extLst>
                </a:gridCol>
                <a:gridCol w="530479">
                  <a:extLst>
                    <a:ext uri="{9D8B030D-6E8A-4147-A177-3AD203B41FA5}">
                      <a16:colId xmlns:a16="http://schemas.microsoft.com/office/drawing/2014/main" val="1013611475"/>
                    </a:ext>
                  </a:extLst>
                </a:gridCol>
                <a:gridCol w="437645">
                  <a:extLst>
                    <a:ext uri="{9D8B030D-6E8A-4147-A177-3AD203B41FA5}">
                      <a16:colId xmlns:a16="http://schemas.microsoft.com/office/drawing/2014/main" val="1922373556"/>
                    </a:ext>
                  </a:extLst>
                </a:gridCol>
                <a:gridCol w="947670">
                  <a:extLst>
                    <a:ext uri="{9D8B030D-6E8A-4147-A177-3AD203B41FA5}">
                      <a16:colId xmlns:a16="http://schemas.microsoft.com/office/drawing/2014/main" val="1277376691"/>
                    </a:ext>
                  </a:extLst>
                </a:gridCol>
                <a:gridCol w="422042">
                  <a:extLst>
                    <a:ext uri="{9D8B030D-6E8A-4147-A177-3AD203B41FA5}">
                      <a16:colId xmlns:a16="http://schemas.microsoft.com/office/drawing/2014/main" val="2055483572"/>
                    </a:ext>
                  </a:extLst>
                </a:gridCol>
                <a:gridCol w="247207">
                  <a:extLst>
                    <a:ext uri="{9D8B030D-6E8A-4147-A177-3AD203B41FA5}">
                      <a16:colId xmlns:a16="http://schemas.microsoft.com/office/drawing/2014/main" val="3528533510"/>
                    </a:ext>
                  </a:extLst>
                </a:gridCol>
                <a:gridCol w="596877">
                  <a:extLst>
                    <a:ext uri="{9D8B030D-6E8A-4147-A177-3AD203B41FA5}">
                      <a16:colId xmlns:a16="http://schemas.microsoft.com/office/drawing/2014/main" val="3891017880"/>
                    </a:ext>
                  </a:extLst>
                </a:gridCol>
              </a:tblGrid>
              <a:tr h="1666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Add/</a:t>
                      </a:r>
                      <a:r>
                        <a:rPr lang="en-US" altLang="zh-CN" sz="1400" b="1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</a:t>
                      </a:r>
                      <a:endParaRPr lang="en-US" sz="1400" b="1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vsize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dsize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NDPRegID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addr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veri</a:t>
                      </a:r>
                      <a:r>
                        <a:rPr lang="en-US" sz="14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297826"/>
                  </a:ext>
                </a:extLst>
              </a:tr>
            </a:tbl>
          </a:graphicData>
        </a:graphic>
      </p:graphicFrame>
      <p:sp>
        <p:nvSpPr>
          <p:cNvPr id="213" name="TextBox 212">
            <a:extLst>
              <a:ext uri="{FF2B5EF4-FFF2-40B4-BE49-F238E27FC236}">
                <a16:creationId xmlns:a16="http://schemas.microsoft.com/office/drawing/2014/main" id="{8DC65620-9D72-0046-A0DC-043AF5EC46FF}"/>
              </a:ext>
            </a:extLst>
          </p:cNvPr>
          <p:cNvSpPr txBox="1"/>
          <p:nvPr/>
        </p:nvSpPr>
        <p:spPr>
          <a:xfrm>
            <a:off x="2894650" y="3283022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SecNDPInst</a:t>
            </a:r>
            <a:r>
              <a:rPr lang="en-US" altLang="zh-CN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4" name="Table 3">
            <a:extLst>
              <a:ext uri="{FF2B5EF4-FFF2-40B4-BE49-F238E27FC236}">
                <a16:creationId xmlns:a16="http://schemas.microsoft.com/office/drawing/2014/main" id="{E6C52BF0-58FD-9543-89ED-364F617A796A}"/>
              </a:ext>
            </a:extLst>
          </p:cNvPr>
          <p:cNvGraphicFramePr>
            <a:graphicFrameLocks noGrp="1"/>
          </p:cNvGraphicFramePr>
          <p:nvPr/>
        </p:nvGraphicFramePr>
        <p:xfrm>
          <a:off x="6347112" y="3574670"/>
          <a:ext cx="2327084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479">
                  <a:extLst>
                    <a:ext uri="{9D8B030D-6E8A-4147-A177-3AD203B41FA5}">
                      <a16:colId xmlns:a16="http://schemas.microsoft.com/office/drawing/2014/main" val="418948241"/>
                    </a:ext>
                  </a:extLst>
                </a:gridCol>
                <a:gridCol w="530479">
                  <a:extLst>
                    <a:ext uri="{9D8B030D-6E8A-4147-A177-3AD203B41FA5}">
                      <a16:colId xmlns:a16="http://schemas.microsoft.com/office/drawing/2014/main" val="1013611475"/>
                    </a:ext>
                  </a:extLst>
                </a:gridCol>
                <a:gridCol w="422042">
                  <a:extLst>
                    <a:ext uri="{9D8B030D-6E8A-4147-A177-3AD203B41FA5}">
                      <a16:colId xmlns:a16="http://schemas.microsoft.com/office/drawing/2014/main" val="2055483572"/>
                    </a:ext>
                  </a:extLst>
                </a:gridCol>
                <a:gridCol w="247207">
                  <a:extLst>
                    <a:ext uri="{9D8B030D-6E8A-4147-A177-3AD203B41FA5}">
                      <a16:colId xmlns:a16="http://schemas.microsoft.com/office/drawing/2014/main" val="3528533510"/>
                    </a:ext>
                  </a:extLst>
                </a:gridCol>
                <a:gridCol w="596877">
                  <a:extLst>
                    <a:ext uri="{9D8B030D-6E8A-4147-A177-3AD203B41FA5}">
                      <a16:colId xmlns:a16="http://schemas.microsoft.com/office/drawing/2014/main" val="3891017880"/>
                    </a:ext>
                  </a:extLst>
                </a:gridCol>
              </a:tblGrid>
              <a:tr h="210556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vsize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dsize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addr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veri</a:t>
                      </a: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297826"/>
                  </a:ext>
                </a:extLst>
              </a:tr>
            </a:tbl>
          </a:graphicData>
        </a:graphic>
      </p:graphicFrame>
      <p:sp>
        <p:nvSpPr>
          <p:cNvPr id="215" name="TextBox 214">
            <a:extLst>
              <a:ext uri="{FF2B5EF4-FFF2-40B4-BE49-F238E27FC236}">
                <a16:creationId xmlns:a16="http://schemas.microsoft.com/office/drawing/2014/main" id="{E1AA3480-4BB8-5345-BA81-7F7F3CFCE90F}"/>
              </a:ext>
            </a:extLst>
          </p:cNvPr>
          <p:cNvSpPr txBox="1"/>
          <p:nvPr/>
        </p:nvSpPr>
        <p:spPr>
          <a:xfrm>
            <a:off x="2894650" y="3566358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ArthEnc</a:t>
            </a:r>
            <a:r>
              <a:rPr lang="en-US" altLang="zh-CN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6" name="Table 3">
            <a:extLst>
              <a:ext uri="{FF2B5EF4-FFF2-40B4-BE49-F238E27FC236}">
                <a16:creationId xmlns:a16="http://schemas.microsoft.com/office/drawing/2014/main" id="{92F3EC4E-E467-984A-B77A-07CA2CCAD33D}"/>
              </a:ext>
            </a:extLst>
          </p:cNvPr>
          <p:cNvGraphicFramePr>
            <a:graphicFrameLocks noGrp="1"/>
          </p:cNvGraphicFramePr>
          <p:nvPr/>
        </p:nvGraphicFramePr>
        <p:xfrm>
          <a:off x="4099978" y="3019514"/>
          <a:ext cx="3730134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819">
                  <a:extLst>
                    <a:ext uri="{9D8B030D-6E8A-4147-A177-3AD203B41FA5}">
                      <a16:colId xmlns:a16="http://schemas.microsoft.com/office/drawing/2014/main" val="191897119"/>
                    </a:ext>
                  </a:extLst>
                </a:gridCol>
                <a:gridCol w="530479">
                  <a:extLst>
                    <a:ext uri="{9D8B030D-6E8A-4147-A177-3AD203B41FA5}">
                      <a16:colId xmlns:a16="http://schemas.microsoft.com/office/drawing/2014/main" val="418948241"/>
                    </a:ext>
                  </a:extLst>
                </a:gridCol>
                <a:gridCol w="530479">
                  <a:extLst>
                    <a:ext uri="{9D8B030D-6E8A-4147-A177-3AD203B41FA5}">
                      <a16:colId xmlns:a16="http://schemas.microsoft.com/office/drawing/2014/main" val="1013611475"/>
                    </a:ext>
                  </a:extLst>
                </a:gridCol>
                <a:gridCol w="437645">
                  <a:extLst>
                    <a:ext uri="{9D8B030D-6E8A-4147-A177-3AD203B41FA5}">
                      <a16:colId xmlns:a16="http://schemas.microsoft.com/office/drawing/2014/main" val="1922373556"/>
                    </a:ext>
                  </a:extLst>
                </a:gridCol>
                <a:gridCol w="947670">
                  <a:extLst>
                    <a:ext uri="{9D8B030D-6E8A-4147-A177-3AD203B41FA5}">
                      <a16:colId xmlns:a16="http://schemas.microsoft.com/office/drawing/2014/main" val="1277376691"/>
                    </a:ext>
                  </a:extLst>
                </a:gridCol>
                <a:gridCol w="422042">
                  <a:extLst>
                    <a:ext uri="{9D8B030D-6E8A-4147-A177-3AD203B41FA5}">
                      <a16:colId xmlns:a16="http://schemas.microsoft.com/office/drawing/2014/main" val="2055483572"/>
                    </a:ext>
                  </a:extLst>
                </a:gridCol>
              </a:tblGrid>
              <a:tr h="179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Add/</a:t>
                      </a:r>
                      <a:r>
                        <a:rPr lang="en-US" altLang="zh-CN" sz="1400" b="1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</a:t>
                      </a:r>
                      <a:endParaRPr lang="en-US" sz="1400" b="1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vsize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dsize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NDPRegID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addr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297826"/>
                  </a:ext>
                </a:extLst>
              </a:tr>
            </a:tbl>
          </a:graphicData>
        </a:graphic>
      </p:graphicFrame>
      <p:sp>
        <p:nvSpPr>
          <p:cNvPr id="217" name="TextBox 216">
            <a:extLst>
              <a:ext uri="{FF2B5EF4-FFF2-40B4-BE49-F238E27FC236}">
                <a16:creationId xmlns:a16="http://schemas.microsoft.com/office/drawing/2014/main" id="{F75F50C2-1394-C944-BF56-10A4385222B1}"/>
              </a:ext>
            </a:extLst>
          </p:cNvPr>
          <p:cNvSpPr txBox="1"/>
          <p:nvPr/>
        </p:nvSpPr>
        <p:spPr>
          <a:xfrm>
            <a:off x="2894650" y="298101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NDPInst</a:t>
            </a:r>
            <a:r>
              <a:rPr lang="en-US" altLang="zh-CN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ECCD1E4-7DB1-3846-BB65-5770B503C934}"/>
              </a:ext>
            </a:extLst>
          </p:cNvPr>
          <p:cNvSpPr/>
          <p:nvPr/>
        </p:nvSpPr>
        <p:spPr>
          <a:xfrm>
            <a:off x="1675408" y="2685746"/>
            <a:ext cx="1707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CPU Inst:</a:t>
            </a:r>
          </a:p>
        </p:txBody>
      </p:sp>
      <p:graphicFrame>
        <p:nvGraphicFramePr>
          <p:cNvPr id="230" name="Table 3">
            <a:extLst>
              <a:ext uri="{FF2B5EF4-FFF2-40B4-BE49-F238E27FC236}">
                <a16:creationId xmlns:a16="http://schemas.microsoft.com/office/drawing/2014/main" id="{1123FAB4-4C05-3540-8F9A-3F13CFD89A03}"/>
              </a:ext>
            </a:extLst>
          </p:cNvPr>
          <p:cNvGraphicFramePr>
            <a:graphicFrameLocks noGrp="1"/>
          </p:cNvGraphicFramePr>
          <p:nvPr/>
        </p:nvGraphicFramePr>
        <p:xfrm>
          <a:off x="6469344" y="4149894"/>
          <a:ext cx="947670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670">
                  <a:extLst>
                    <a:ext uri="{9D8B030D-6E8A-4147-A177-3AD203B41FA5}">
                      <a16:colId xmlns:a16="http://schemas.microsoft.com/office/drawing/2014/main" val="1277376691"/>
                    </a:ext>
                  </a:extLst>
                </a:gridCol>
              </a:tblGrid>
              <a:tr h="179323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NDPRegID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297826"/>
                  </a:ext>
                </a:extLst>
              </a:tr>
            </a:tbl>
          </a:graphicData>
        </a:graphic>
      </p:graphicFrame>
      <p:sp>
        <p:nvSpPr>
          <p:cNvPr id="231" name="TextBox 230">
            <a:extLst>
              <a:ext uri="{FF2B5EF4-FFF2-40B4-BE49-F238E27FC236}">
                <a16:creationId xmlns:a16="http://schemas.microsoft.com/office/drawing/2014/main" id="{34B88362-C01D-3041-9EBD-909DD1BE2AC2}"/>
              </a:ext>
            </a:extLst>
          </p:cNvPr>
          <p:cNvSpPr txBox="1"/>
          <p:nvPr/>
        </p:nvSpPr>
        <p:spPr>
          <a:xfrm>
            <a:off x="2894650" y="4110479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NDPLd</a:t>
            </a:r>
            <a:r>
              <a:rPr lang="en-US" altLang="zh-CN" sz="1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4" name="Table 3">
            <a:extLst>
              <a:ext uri="{FF2B5EF4-FFF2-40B4-BE49-F238E27FC236}">
                <a16:creationId xmlns:a16="http://schemas.microsoft.com/office/drawing/2014/main" id="{7388FF11-53BC-9443-8B59-809A6BE803A8}"/>
              </a:ext>
            </a:extLst>
          </p:cNvPr>
          <p:cNvGraphicFramePr>
            <a:graphicFrameLocks noGrp="1"/>
          </p:cNvGraphicFramePr>
          <p:nvPr/>
        </p:nvGraphicFramePr>
        <p:xfrm>
          <a:off x="6469344" y="4465580"/>
          <a:ext cx="1544547" cy="21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670">
                  <a:extLst>
                    <a:ext uri="{9D8B030D-6E8A-4147-A177-3AD203B41FA5}">
                      <a16:colId xmlns:a16="http://schemas.microsoft.com/office/drawing/2014/main" val="1277376691"/>
                    </a:ext>
                  </a:extLst>
                </a:gridCol>
                <a:gridCol w="596877">
                  <a:extLst>
                    <a:ext uri="{9D8B030D-6E8A-4147-A177-3AD203B41FA5}">
                      <a16:colId xmlns:a16="http://schemas.microsoft.com/office/drawing/2014/main" val="3891017880"/>
                    </a:ext>
                  </a:extLst>
                </a:gridCol>
              </a:tblGrid>
              <a:tr h="166659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NDPRegID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DEEBF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veri</a:t>
                      </a:r>
                      <a:r>
                        <a:rPr lang="en-US" sz="14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297826"/>
                  </a:ext>
                </a:extLst>
              </a:tr>
            </a:tbl>
          </a:graphicData>
        </a:graphic>
      </p:graphicFrame>
      <p:sp>
        <p:nvSpPr>
          <p:cNvPr id="235" name="TextBox 234">
            <a:extLst>
              <a:ext uri="{FF2B5EF4-FFF2-40B4-BE49-F238E27FC236}">
                <a16:creationId xmlns:a16="http://schemas.microsoft.com/office/drawing/2014/main" id="{3D1EB56C-E5A7-7B45-9278-9EFD7AE75110}"/>
              </a:ext>
            </a:extLst>
          </p:cNvPr>
          <p:cNvSpPr txBox="1"/>
          <p:nvPr/>
        </p:nvSpPr>
        <p:spPr>
          <a:xfrm>
            <a:off x="2894650" y="4480593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SecNDPLd</a:t>
            </a:r>
            <a:r>
              <a:rPr lang="en-US" altLang="zh-CN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8CF65-852D-F842-BDAE-F7AE80E9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21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6C4B11-CF81-7049-8058-FEBF3FBDD477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3EDEE7-7395-0445-AAC0-919CCCAF894F}"/>
              </a:ext>
            </a:extLst>
          </p:cNvPr>
          <p:cNvSpPr txBox="1"/>
          <p:nvPr/>
        </p:nvSpPr>
        <p:spPr>
          <a:xfrm>
            <a:off x="10376725" y="258671"/>
            <a:ext cx="17315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Blue: NDP</a:t>
            </a:r>
          </a:p>
          <a:p>
            <a:r>
              <a:rPr lang="en-US">
                <a:solidFill>
                  <a:schemeClr val="accent6"/>
                </a:solidFill>
              </a:rPr>
              <a:t>Green: SecNDP</a:t>
            </a:r>
          </a:p>
        </p:txBody>
      </p:sp>
    </p:spTree>
    <p:extLst>
      <p:ext uri="{BB962C8B-B14F-4D97-AF65-F5344CB8AC3E}">
        <p14:creationId xmlns:p14="http://schemas.microsoft.com/office/powerpoint/2010/main" val="13838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213" grpId="0"/>
      <p:bldP spid="215" grpId="0"/>
      <p:bldP spid="2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EB49-F4B5-9D4E-AA61-9A6DD9FF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Life Cycle of SecNDP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45D5-81B9-BE4A-AD67-321D8730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2" name="Table 125">
            <a:extLst>
              <a:ext uri="{FF2B5EF4-FFF2-40B4-BE49-F238E27FC236}">
                <a16:creationId xmlns:a16="http://schemas.microsoft.com/office/drawing/2014/main" id="{3053E621-FF3B-344D-9430-1C096288E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12707"/>
              </p:ext>
            </p:extLst>
          </p:nvPr>
        </p:nvGraphicFramePr>
        <p:xfrm>
          <a:off x="5296472" y="2419509"/>
          <a:ext cx="84068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0680">
                  <a:extLst>
                    <a:ext uri="{9D8B030D-6E8A-4147-A177-3AD203B41FA5}">
                      <a16:colId xmlns:a16="http://schemas.microsoft.com/office/drawing/2014/main" val="994013554"/>
                    </a:ext>
                  </a:extLst>
                </a:gridCol>
              </a:tblGrid>
              <a:tr h="35614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>
                    <a:solidFill>
                      <a:srgbClr val="921F94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18993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pPr algn="ctr"/>
                      <a:r>
                        <a:rPr lang="en-US" sz="2400" err="1"/>
                        <a:t>E</a:t>
                      </a:r>
                      <a:r>
                        <a:rPr lang="en-US" sz="2400" baseline="-25000" err="1"/>
                        <a:t>i</a:t>
                      </a:r>
                      <a:endParaRPr lang="en-US" sz="2400" baseline="-25000"/>
                    </a:p>
                  </a:txBody>
                  <a:tcPr marL="0" marR="0" marT="0" marB="0">
                    <a:solidFill>
                      <a:srgbClr val="921F94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336743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>
                    <a:solidFill>
                      <a:srgbClr val="921F94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0129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92D17BA-88C3-F14B-A1ED-2656B630A798}"/>
                  </a:ext>
                </a:extLst>
              </p:cNvPr>
              <p:cNvSpPr txBox="1"/>
              <p:nvPr/>
            </p:nvSpPr>
            <p:spPr>
              <a:xfrm>
                <a:off x="4955541" y="3009253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92D17BA-88C3-F14B-A1ED-2656B630A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541" y="3009253"/>
                <a:ext cx="218008" cy="276999"/>
              </a:xfrm>
              <a:prstGeom prst="rect">
                <a:avLst/>
              </a:prstGeom>
              <a:blipFill>
                <a:blip r:embed="rId3"/>
                <a:stretch>
                  <a:fillRect l="-19444" r="-16667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8BEFCE0-A390-D045-B0BE-6918A2A29769}"/>
                  </a:ext>
                </a:extLst>
              </p:cNvPr>
              <p:cNvSpPr txBox="1"/>
              <p:nvPr/>
            </p:nvSpPr>
            <p:spPr>
              <a:xfrm>
                <a:off x="4971621" y="4733472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8BEFCE0-A390-D045-B0BE-6918A2A29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621" y="4733472"/>
                <a:ext cx="218008" cy="276999"/>
              </a:xfrm>
              <a:prstGeom prst="rect">
                <a:avLst/>
              </a:prstGeom>
              <a:blipFill>
                <a:blip r:embed="rId4"/>
                <a:stretch>
                  <a:fillRect l="-20000" r="-20000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Table 125">
            <a:extLst>
              <a:ext uri="{FF2B5EF4-FFF2-40B4-BE49-F238E27FC236}">
                <a16:creationId xmlns:a16="http://schemas.microsoft.com/office/drawing/2014/main" id="{DA1F91B5-7103-5C4E-A8FA-B70369E30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163453"/>
              </p:ext>
            </p:extLst>
          </p:nvPr>
        </p:nvGraphicFramePr>
        <p:xfrm>
          <a:off x="8770961" y="4307385"/>
          <a:ext cx="39019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190">
                  <a:extLst>
                    <a:ext uri="{9D8B030D-6E8A-4147-A177-3AD203B41FA5}">
                      <a16:colId xmlns:a16="http://schemas.microsoft.com/office/drawing/2014/main" val="994013554"/>
                    </a:ext>
                  </a:extLst>
                </a:gridCol>
              </a:tblGrid>
              <a:tr h="35614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18993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</a:t>
                      </a:r>
                      <a:r>
                        <a:rPr lang="en-US" sz="2400" baseline="-25000"/>
                        <a:t>Ti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336743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0129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1D1E534-24AA-3942-B55F-5B265D879A08}"/>
                  </a:ext>
                </a:extLst>
              </p:cNvPr>
              <p:cNvSpPr txBox="1"/>
              <p:nvPr/>
            </p:nvSpPr>
            <p:spPr>
              <a:xfrm>
                <a:off x="8517390" y="4723783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1D1E534-24AA-3942-B55F-5B265D879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390" y="4723783"/>
                <a:ext cx="218008" cy="276999"/>
              </a:xfrm>
              <a:prstGeom prst="rect">
                <a:avLst/>
              </a:prstGeom>
              <a:blipFill>
                <a:blip r:embed="rId3"/>
                <a:stretch>
                  <a:fillRect l="-19444" r="-16667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68D5F4FC-4DE5-0344-B036-99341B46E528}"/>
              </a:ext>
            </a:extLst>
          </p:cNvPr>
          <p:cNvSpPr/>
          <p:nvPr/>
        </p:nvSpPr>
        <p:spPr>
          <a:xfrm>
            <a:off x="2583434" y="3460579"/>
            <a:ext cx="3000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res = C</a:t>
            </a:r>
            <a:r>
              <a:rPr lang="en-US" sz="2000" baseline="-25000" dirty="0">
                <a:latin typeface="Arial" panose="020B0604020202020204" pitchFamily="34" charset="0"/>
              </a:rPr>
              <a:t>res</a:t>
            </a:r>
            <a:r>
              <a:rPr lang="en-US" sz="2000" dirty="0">
                <a:latin typeface="Arial" panose="020B0604020202020204" pitchFamily="34" charset="0"/>
              </a:rPr>
              <a:t> + E</a:t>
            </a:r>
            <a:r>
              <a:rPr lang="en-US" sz="2000" baseline="-25000" dirty="0">
                <a:latin typeface="Arial" panose="020B0604020202020204" pitchFamily="34" charset="0"/>
              </a:rPr>
              <a:t>res </a:t>
            </a:r>
            <a:r>
              <a:rPr lang="en-US" sz="2000" i="1" dirty="0">
                <a:latin typeface="Arial" panose="020B0604020202020204" pitchFamily="34" charset="0"/>
              </a:rPr>
              <a:t>mod</a:t>
            </a:r>
            <a:r>
              <a:rPr lang="en-US" sz="2000" dirty="0">
                <a:latin typeface="Arial" panose="020B0604020202020204" pitchFamily="34" charset="0"/>
              </a:rPr>
              <a:t> 2</a:t>
            </a:r>
            <a:r>
              <a:rPr lang="en-US" sz="2000" baseline="30000" dirty="0">
                <a:latin typeface="Arial" panose="020B0604020202020204" pitchFamily="34" charset="0"/>
              </a:rPr>
              <a:t>w</a:t>
            </a:r>
            <a:r>
              <a:rPr lang="en-US" sz="1600" baseline="30000" dirty="0">
                <a:latin typeface="Arial" panose="020B0604020202020204" pitchFamily="34" charset="0"/>
              </a:rPr>
              <a:t>e</a:t>
            </a:r>
            <a:endParaRPr lang="en-US" sz="2000" baseline="30000" dirty="0">
              <a:latin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CBCB53B-5E21-7A4D-89E0-E1D490F6C44B}"/>
              </a:ext>
            </a:extLst>
          </p:cNvPr>
          <p:cNvSpPr/>
          <p:nvPr/>
        </p:nvSpPr>
        <p:spPr>
          <a:xfrm>
            <a:off x="6826718" y="4629641"/>
            <a:ext cx="937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Arial" panose="020B0604020202020204" pitchFamily="34" charset="0"/>
              </a:rPr>
              <a:t>C</a:t>
            </a:r>
            <a:r>
              <a:rPr lang="en-US" sz="2000" baseline="-25000">
                <a:latin typeface="Arial" panose="020B0604020202020204" pitchFamily="34" charset="0"/>
              </a:rPr>
              <a:t>Tres</a:t>
            </a:r>
            <a:r>
              <a:rPr lang="en-US" sz="2000">
                <a:latin typeface="Arial" panose="020B0604020202020204" pitchFamily="34" charset="0"/>
              </a:rPr>
              <a:t>=</a:t>
            </a:r>
            <a:endParaRPr lang="en-US" sz="2000" baseline="30000">
              <a:latin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104711-040C-9241-90B5-28222E67A9AB}"/>
              </a:ext>
            </a:extLst>
          </p:cNvPr>
          <p:cNvSpPr/>
          <p:nvPr/>
        </p:nvSpPr>
        <p:spPr>
          <a:xfrm>
            <a:off x="3369077" y="2949161"/>
            <a:ext cx="876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Arial" panose="020B0604020202020204" pitchFamily="34" charset="0"/>
              </a:rPr>
              <a:t>E</a:t>
            </a:r>
            <a:r>
              <a:rPr lang="en-US" sz="2000" baseline="-25000">
                <a:latin typeface="Arial" panose="020B0604020202020204" pitchFamily="34" charset="0"/>
              </a:rPr>
              <a:t>res</a:t>
            </a:r>
            <a:r>
              <a:rPr lang="en-US" sz="2000">
                <a:latin typeface="Arial" panose="020B0604020202020204" pitchFamily="34" charset="0"/>
              </a:rPr>
              <a:t>=</a:t>
            </a:r>
            <a:endParaRPr lang="en-US" sz="2000" baseline="30000">
              <a:latin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86CC4E5-5E81-1E43-AFA9-D36076E8B118}"/>
              </a:ext>
            </a:extLst>
          </p:cNvPr>
          <p:cNvSpPr/>
          <p:nvPr/>
        </p:nvSpPr>
        <p:spPr>
          <a:xfrm>
            <a:off x="3369077" y="4639793"/>
            <a:ext cx="810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Arial" panose="020B0604020202020204" pitchFamily="34" charset="0"/>
              </a:rPr>
              <a:t>C</a:t>
            </a:r>
            <a:r>
              <a:rPr lang="en-US" sz="2000" baseline="-25000">
                <a:latin typeface="Arial" panose="020B0604020202020204" pitchFamily="34" charset="0"/>
              </a:rPr>
              <a:t>res</a:t>
            </a:r>
            <a:r>
              <a:rPr lang="en-US" sz="2000">
                <a:latin typeface="Arial" panose="020B0604020202020204" pitchFamily="34" charset="0"/>
              </a:rPr>
              <a:t>=</a:t>
            </a:r>
            <a:endParaRPr lang="en-US" sz="2000" baseline="30000">
              <a:latin typeface="Arial" panose="020B0604020202020204" pitchFamily="34" charset="0"/>
            </a:endParaRPr>
          </a:p>
        </p:txBody>
      </p:sp>
      <p:graphicFrame>
        <p:nvGraphicFramePr>
          <p:cNvPr id="81" name="Table 125">
            <a:extLst>
              <a:ext uri="{FF2B5EF4-FFF2-40B4-BE49-F238E27FC236}">
                <a16:creationId xmlns:a16="http://schemas.microsoft.com/office/drawing/2014/main" id="{25CC1484-C51D-B44E-A7C2-0944F9D6F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88721"/>
              </p:ext>
            </p:extLst>
          </p:nvPr>
        </p:nvGraphicFramePr>
        <p:xfrm>
          <a:off x="8801441" y="2497542"/>
          <a:ext cx="39019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190">
                  <a:extLst>
                    <a:ext uri="{9D8B030D-6E8A-4147-A177-3AD203B41FA5}">
                      <a16:colId xmlns:a16="http://schemas.microsoft.com/office/drawing/2014/main" val="994013554"/>
                    </a:ext>
                  </a:extLst>
                </a:gridCol>
              </a:tblGrid>
              <a:tr h="35614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>
                    <a:solidFill>
                      <a:srgbClr val="921F94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18993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pPr algn="ctr"/>
                      <a:r>
                        <a:rPr lang="en-US" sz="2400" err="1"/>
                        <a:t>E</a:t>
                      </a:r>
                      <a:r>
                        <a:rPr lang="en-US" sz="2400" baseline="-25000" err="1"/>
                        <a:t>Ti</a:t>
                      </a:r>
                      <a:endParaRPr lang="en-US" sz="2400" baseline="-25000"/>
                    </a:p>
                  </a:txBody>
                  <a:tcPr marL="0" marR="0" marT="0" marB="0">
                    <a:solidFill>
                      <a:srgbClr val="921F94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336743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>
                    <a:solidFill>
                      <a:srgbClr val="921F94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0129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02A4C0C-4BB7-774A-9CA0-D66B7F9F3EB0}"/>
                  </a:ext>
                </a:extLst>
              </p:cNvPr>
              <p:cNvSpPr txBox="1"/>
              <p:nvPr/>
            </p:nvSpPr>
            <p:spPr>
              <a:xfrm>
                <a:off x="8501807" y="2918363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02A4C0C-4BB7-774A-9CA0-D66B7F9F3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807" y="2918363"/>
                <a:ext cx="218008" cy="276999"/>
              </a:xfrm>
              <a:prstGeom prst="rect">
                <a:avLst/>
              </a:prstGeom>
              <a:blipFill>
                <a:blip r:embed="rId3"/>
                <a:stretch>
                  <a:fillRect l="-20000" r="-20000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>
            <a:extLst>
              <a:ext uri="{FF2B5EF4-FFF2-40B4-BE49-F238E27FC236}">
                <a16:creationId xmlns:a16="http://schemas.microsoft.com/office/drawing/2014/main" id="{768E7CF1-6D0D-5340-8CA9-5D4F4B9CCB9F}"/>
              </a:ext>
            </a:extLst>
          </p:cNvPr>
          <p:cNvSpPr/>
          <p:nvPr/>
        </p:nvSpPr>
        <p:spPr>
          <a:xfrm>
            <a:off x="6826718" y="2824221"/>
            <a:ext cx="2267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err="1">
                <a:latin typeface="Arial" panose="020B0604020202020204" pitchFamily="34" charset="0"/>
              </a:rPr>
              <a:t>E</a:t>
            </a:r>
            <a:r>
              <a:rPr lang="en-US" sz="2000" baseline="-25000" err="1">
                <a:latin typeface="Arial" panose="020B0604020202020204" pitchFamily="34" charset="0"/>
              </a:rPr>
              <a:t>Tres</a:t>
            </a:r>
            <a:r>
              <a:rPr lang="en-US" sz="2000">
                <a:latin typeface="Arial" panose="020B0604020202020204" pitchFamily="34" charset="0"/>
              </a:rPr>
              <a:t>=</a:t>
            </a:r>
            <a:endParaRPr lang="en-US" sz="2000" baseline="30000">
              <a:latin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F81A9A0-E440-EF45-984D-49EB7284A3D5}"/>
              </a:ext>
            </a:extLst>
          </p:cNvPr>
          <p:cNvSpPr/>
          <p:nvPr/>
        </p:nvSpPr>
        <p:spPr>
          <a:xfrm>
            <a:off x="6193537" y="3322623"/>
            <a:ext cx="4228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T</a:t>
            </a:r>
            <a:r>
              <a:rPr lang="en-US" sz="2000" baseline="-25000" dirty="0">
                <a:latin typeface="Arial" panose="020B0604020202020204" pitchFamily="34" charset="0"/>
              </a:rPr>
              <a:t>res </a:t>
            </a:r>
            <a:r>
              <a:rPr lang="en-US" sz="2000" dirty="0">
                <a:latin typeface="Arial" panose="020B0604020202020204" pitchFamily="34" charset="0"/>
              </a:rPr>
              <a:t>= </a:t>
            </a:r>
            <a:r>
              <a:rPr lang="en-US" sz="2000" dirty="0" err="1">
                <a:latin typeface="Arial" panose="020B0604020202020204" pitchFamily="34" charset="0"/>
              </a:rPr>
              <a:t>h</a:t>
            </a:r>
            <a:r>
              <a:rPr lang="en-US" sz="2000" baseline="-25000" dirty="0" err="1">
                <a:latin typeface="Arial" panose="020B0604020202020204" pitchFamily="34" charset="0"/>
              </a:rPr>
              <a:t>K</a:t>
            </a:r>
            <a:r>
              <a:rPr lang="en-US" sz="2000" dirty="0">
                <a:latin typeface="Arial" panose="020B0604020202020204" pitchFamily="34" charset="0"/>
              </a:rPr>
              <a:t>(res)</a:t>
            </a:r>
          </a:p>
          <a:p>
            <a:r>
              <a:rPr lang="en-US" sz="2000" dirty="0">
                <a:latin typeface="Arial" panose="020B0604020202020204" pitchFamily="34" charset="0"/>
              </a:rPr>
              <a:t>T</a:t>
            </a:r>
            <a:r>
              <a:rPr lang="en-US" sz="2000" baseline="-25000" dirty="0">
                <a:latin typeface="Arial" panose="020B0604020202020204" pitchFamily="34" charset="0"/>
              </a:rPr>
              <a:t>res </a:t>
            </a:r>
            <a:r>
              <a:rPr lang="en-US" sz="2000" dirty="0">
                <a:latin typeface="Arial" panose="020B0604020202020204" pitchFamily="34" charset="0"/>
              </a:rPr>
              <a:t>= </a:t>
            </a:r>
            <a:r>
              <a:rPr lang="en-US" sz="2000" dirty="0" err="1">
                <a:latin typeface="Arial" panose="020B0604020202020204" pitchFamily="34" charset="0"/>
              </a:rPr>
              <a:t>C</a:t>
            </a:r>
            <a:r>
              <a:rPr lang="en-US" sz="2000" baseline="-25000" dirty="0" err="1">
                <a:latin typeface="Arial" panose="020B0604020202020204" pitchFamily="34" charset="0"/>
              </a:rPr>
              <a:t>Tres</a:t>
            </a:r>
            <a:r>
              <a:rPr lang="en-US" sz="2000" dirty="0" err="1">
                <a:latin typeface="Arial" panose="020B0604020202020204" pitchFamily="34" charset="0"/>
              </a:rPr>
              <a:t>+E</a:t>
            </a:r>
            <a:r>
              <a:rPr lang="en-US" sz="2000" baseline="-25000" dirty="0" err="1">
                <a:latin typeface="Arial" panose="020B0604020202020204" pitchFamily="34" charset="0"/>
              </a:rPr>
              <a:t>Tres</a:t>
            </a:r>
            <a:r>
              <a:rPr lang="en-US" sz="2000" baseline="-25000" dirty="0">
                <a:latin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</a:rPr>
              <a:t>mod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q?</a:t>
            </a:r>
            <a:r>
              <a:rPr lang="en-US" sz="2000" dirty="0" err="1">
                <a:solidFill>
                  <a:schemeClr val="accent6"/>
                </a:solidFill>
                <a:latin typeface="Arial" panose="020B0604020202020204" pitchFamily="34" charset="0"/>
              </a:rPr>
              <a:t>pass</a:t>
            </a:r>
            <a:r>
              <a:rPr lang="en-US" sz="2000" dirty="0" err="1">
                <a:latin typeface="Arial" panose="020B0604020202020204" pitchFamily="34" charset="0"/>
              </a:rPr>
              <a:t>:</a:t>
            </a:r>
            <a:r>
              <a:rPr lang="en-US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fail</a:t>
            </a:r>
            <a:endParaRPr lang="en-US" sz="2000" baseline="30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5" name="Snip Single Corner Rectangle 84">
            <a:extLst>
              <a:ext uri="{FF2B5EF4-FFF2-40B4-BE49-F238E27FC236}">
                <a16:creationId xmlns:a16="http://schemas.microsoft.com/office/drawing/2014/main" id="{1C0BF9BB-3579-BD44-80E3-B04705460A5D}"/>
              </a:ext>
            </a:extLst>
          </p:cNvPr>
          <p:cNvSpPr/>
          <p:nvPr/>
        </p:nvSpPr>
        <p:spPr>
          <a:xfrm>
            <a:off x="2634097" y="2342196"/>
            <a:ext cx="7444400" cy="1661849"/>
          </a:xfrm>
          <a:prstGeom prst="snip1Rect">
            <a:avLst>
              <a:gd name="adj" fmla="val 0"/>
            </a:avLst>
          </a:pr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DAB5E20-8673-1642-9F8B-6CE80FB553EE}"/>
              </a:ext>
            </a:extLst>
          </p:cNvPr>
          <p:cNvSpPr/>
          <p:nvPr/>
        </p:nvSpPr>
        <p:spPr>
          <a:xfrm>
            <a:off x="6214246" y="2342196"/>
            <a:ext cx="3555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Arial" panose="020B0604020202020204" pitchFamily="34" charset="0"/>
              </a:rPr>
              <a:t>Verification </a:t>
            </a:r>
            <a:r>
              <a:rPr lang="en-US" sz="1600">
                <a:solidFill>
                  <a:schemeClr val="accent1"/>
                </a:solidFill>
                <a:latin typeface="Arial" panose="020B0604020202020204" pitchFamily="34" charset="0"/>
              </a:rPr>
              <a:t>(Optional)</a:t>
            </a:r>
            <a:endParaRPr lang="en-US" sz="20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DED821C-AAE8-2D40-8825-4ABAED18B6FD}"/>
              </a:ext>
            </a:extLst>
          </p:cNvPr>
          <p:cNvSpPr/>
          <p:nvPr/>
        </p:nvSpPr>
        <p:spPr>
          <a:xfrm>
            <a:off x="4590568" y="3719032"/>
            <a:ext cx="3389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>
                <a:solidFill>
                  <a:schemeClr val="accent6"/>
                </a:solidFill>
                <a:latin typeface="Arial" panose="020B0604020202020204" pitchFamily="34" charset="0"/>
              </a:rPr>
              <a:t>Processor (TEE)</a:t>
            </a:r>
            <a:endParaRPr lang="en-US" sz="1600" i="1"/>
          </a:p>
        </p:txBody>
      </p:sp>
      <p:pic>
        <p:nvPicPr>
          <p:cNvPr id="88" name="Graphic 87" descr="Lock with solid fill">
            <a:extLst>
              <a:ext uri="{FF2B5EF4-FFF2-40B4-BE49-F238E27FC236}">
                <a16:creationId xmlns:a16="http://schemas.microsoft.com/office/drawing/2014/main" id="{F2D2B5C2-8F92-344D-B8AB-5DACCB9D0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8221" y="4126812"/>
            <a:ext cx="461668" cy="461668"/>
          </a:xfrm>
          <a:prstGeom prst="rect">
            <a:avLst/>
          </a:prstGeom>
        </p:spPr>
      </p:pic>
      <p:sp>
        <p:nvSpPr>
          <p:cNvPr id="90" name="Down Arrow 89">
            <a:extLst>
              <a:ext uri="{FF2B5EF4-FFF2-40B4-BE49-F238E27FC236}">
                <a16:creationId xmlns:a16="http://schemas.microsoft.com/office/drawing/2014/main" id="{22F3C4FE-91A7-C64E-A4AE-640869027A4C}"/>
              </a:ext>
            </a:extLst>
          </p:cNvPr>
          <p:cNvSpPr/>
          <p:nvPr/>
        </p:nvSpPr>
        <p:spPr>
          <a:xfrm rot="10800000">
            <a:off x="6971144" y="3952811"/>
            <a:ext cx="116470" cy="703487"/>
          </a:xfrm>
          <a:prstGeom prst="downArrow">
            <a:avLst>
              <a:gd name="adj1" fmla="val 50000"/>
              <a:gd name="adj2" fmla="val 96748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CE9EAE-DACB-744B-9810-12467546633B}"/>
              </a:ext>
            </a:extLst>
          </p:cNvPr>
          <p:cNvSpPr/>
          <p:nvPr/>
        </p:nvSpPr>
        <p:spPr>
          <a:xfrm>
            <a:off x="7009277" y="4060420"/>
            <a:ext cx="1574148" cy="554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>
                <a:latin typeface="Arial" panose="020B0604020202020204" pitchFamily="34" charset="0"/>
              </a:rPr>
              <a:t>meta-data trans.</a:t>
            </a:r>
            <a:endParaRPr lang="en-US" sz="2000" b="1" baseline="30000">
              <a:latin typeface="Arial" panose="020B0604020202020204" pitchFamily="34" charset="0"/>
            </a:endParaRPr>
          </a:p>
        </p:txBody>
      </p:sp>
      <p:pic>
        <p:nvPicPr>
          <p:cNvPr id="92" name="Graphic 91" descr="Lock with solid fill">
            <a:extLst>
              <a:ext uri="{FF2B5EF4-FFF2-40B4-BE49-F238E27FC236}">
                <a16:creationId xmlns:a16="http://schemas.microsoft.com/office/drawing/2014/main" id="{93FE31C8-585B-BB44-9466-269E64D9F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5946" y="4159812"/>
            <a:ext cx="461668" cy="461668"/>
          </a:xfrm>
          <a:prstGeom prst="rect">
            <a:avLst/>
          </a:prstGeom>
        </p:spPr>
      </p:pic>
      <p:sp>
        <p:nvSpPr>
          <p:cNvPr id="93" name="Snip Single Corner Rectangle 92">
            <a:extLst>
              <a:ext uri="{FF2B5EF4-FFF2-40B4-BE49-F238E27FC236}">
                <a16:creationId xmlns:a16="http://schemas.microsoft.com/office/drawing/2014/main" id="{9A081B5A-B1E1-314C-8D74-B9D0F7C9DCD1}"/>
              </a:ext>
            </a:extLst>
          </p:cNvPr>
          <p:cNvSpPr/>
          <p:nvPr/>
        </p:nvSpPr>
        <p:spPr>
          <a:xfrm>
            <a:off x="6224875" y="2385216"/>
            <a:ext cx="3763300" cy="3110889"/>
          </a:xfrm>
          <a:prstGeom prst="snip1Rect">
            <a:avLst>
              <a:gd name="adj" fmla="val 0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94" name="Table 126">
            <a:extLst>
              <a:ext uri="{FF2B5EF4-FFF2-40B4-BE49-F238E27FC236}">
                <a16:creationId xmlns:a16="http://schemas.microsoft.com/office/drawing/2014/main" id="{A33214F4-A61A-0149-83D2-233AD6F22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63038"/>
              </p:ext>
            </p:extLst>
          </p:nvPr>
        </p:nvGraphicFramePr>
        <p:xfrm>
          <a:off x="4128106" y="2981760"/>
          <a:ext cx="76669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64">
                  <a:extLst>
                    <a:ext uri="{9D8B030D-6E8A-4147-A177-3AD203B41FA5}">
                      <a16:colId xmlns:a16="http://schemas.microsoft.com/office/drawing/2014/main" val="816732032"/>
                    </a:ext>
                  </a:extLst>
                </a:gridCol>
                <a:gridCol w="255564">
                  <a:extLst>
                    <a:ext uri="{9D8B030D-6E8A-4147-A177-3AD203B41FA5}">
                      <a16:colId xmlns:a16="http://schemas.microsoft.com/office/drawing/2014/main" val="2724891031"/>
                    </a:ext>
                  </a:extLst>
                </a:gridCol>
                <a:gridCol w="255564">
                  <a:extLst>
                    <a:ext uri="{9D8B030D-6E8A-4147-A177-3AD203B41FA5}">
                      <a16:colId xmlns:a16="http://schemas.microsoft.com/office/drawing/2014/main" val="577288633"/>
                    </a:ext>
                  </a:extLst>
                </a:gridCol>
              </a:tblGrid>
              <a:tr h="317085">
                <a:tc>
                  <a:txBody>
                    <a:bodyPr/>
                    <a:lstStyle/>
                    <a:p>
                      <a:pPr algn="ctr"/>
                      <a:endParaRPr lang="en-US" sz="2600"/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a</a:t>
                      </a:r>
                      <a:r>
                        <a:rPr lang="en-US" sz="2600" baseline="-25000"/>
                        <a:t>i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/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19953"/>
                  </a:ext>
                </a:extLst>
              </a:tr>
            </a:tbl>
          </a:graphicData>
        </a:graphic>
      </p:graphicFrame>
      <p:graphicFrame>
        <p:nvGraphicFramePr>
          <p:cNvPr id="95" name="Table 126">
            <a:extLst>
              <a:ext uri="{FF2B5EF4-FFF2-40B4-BE49-F238E27FC236}">
                <a16:creationId xmlns:a16="http://schemas.microsoft.com/office/drawing/2014/main" id="{23C4F7D2-2731-014F-B724-7DAAC325E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656604"/>
              </p:ext>
            </p:extLst>
          </p:nvPr>
        </p:nvGraphicFramePr>
        <p:xfrm>
          <a:off x="7693564" y="2872808"/>
          <a:ext cx="76669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64">
                  <a:extLst>
                    <a:ext uri="{9D8B030D-6E8A-4147-A177-3AD203B41FA5}">
                      <a16:colId xmlns:a16="http://schemas.microsoft.com/office/drawing/2014/main" val="816732032"/>
                    </a:ext>
                  </a:extLst>
                </a:gridCol>
                <a:gridCol w="255564">
                  <a:extLst>
                    <a:ext uri="{9D8B030D-6E8A-4147-A177-3AD203B41FA5}">
                      <a16:colId xmlns:a16="http://schemas.microsoft.com/office/drawing/2014/main" val="2724891031"/>
                    </a:ext>
                  </a:extLst>
                </a:gridCol>
                <a:gridCol w="255564">
                  <a:extLst>
                    <a:ext uri="{9D8B030D-6E8A-4147-A177-3AD203B41FA5}">
                      <a16:colId xmlns:a16="http://schemas.microsoft.com/office/drawing/2014/main" val="577288633"/>
                    </a:ext>
                  </a:extLst>
                </a:gridCol>
              </a:tblGrid>
              <a:tr h="317085">
                <a:tc>
                  <a:txBody>
                    <a:bodyPr/>
                    <a:lstStyle/>
                    <a:p>
                      <a:pPr algn="ctr"/>
                      <a:endParaRPr lang="en-US" sz="2600"/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a</a:t>
                      </a:r>
                      <a:r>
                        <a:rPr lang="en-US" sz="2600" baseline="-25000"/>
                        <a:t>i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/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19953"/>
                  </a:ext>
                </a:extLst>
              </a:tr>
            </a:tbl>
          </a:graphicData>
        </a:graphic>
      </p:graphicFrame>
      <p:graphicFrame>
        <p:nvGraphicFramePr>
          <p:cNvPr id="96" name="Table 126">
            <a:extLst>
              <a:ext uri="{FF2B5EF4-FFF2-40B4-BE49-F238E27FC236}">
                <a16:creationId xmlns:a16="http://schemas.microsoft.com/office/drawing/2014/main" id="{B352C50B-28A2-5949-92D4-971524A24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38195"/>
              </p:ext>
            </p:extLst>
          </p:nvPr>
        </p:nvGraphicFramePr>
        <p:xfrm>
          <a:off x="7693564" y="4638307"/>
          <a:ext cx="76669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64">
                  <a:extLst>
                    <a:ext uri="{9D8B030D-6E8A-4147-A177-3AD203B41FA5}">
                      <a16:colId xmlns:a16="http://schemas.microsoft.com/office/drawing/2014/main" val="816732032"/>
                    </a:ext>
                  </a:extLst>
                </a:gridCol>
                <a:gridCol w="255564">
                  <a:extLst>
                    <a:ext uri="{9D8B030D-6E8A-4147-A177-3AD203B41FA5}">
                      <a16:colId xmlns:a16="http://schemas.microsoft.com/office/drawing/2014/main" val="2724891031"/>
                    </a:ext>
                  </a:extLst>
                </a:gridCol>
                <a:gridCol w="255564">
                  <a:extLst>
                    <a:ext uri="{9D8B030D-6E8A-4147-A177-3AD203B41FA5}">
                      <a16:colId xmlns:a16="http://schemas.microsoft.com/office/drawing/2014/main" val="577288633"/>
                    </a:ext>
                  </a:extLst>
                </a:gridCol>
              </a:tblGrid>
              <a:tr h="317085">
                <a:tc>
                  <a:txBody>
                    <a:bodyPr/>
                    <a:lstStyle/>
                    <a:p>
                      <a:pPr algn="ctr"/>
                      <a:endParaRPr lang="en-US" sz="2600"/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a</a:t>
                      </a:r>
                      <a:r>
                        <a:rPr lang="en-US" sz="2600" baseline="-25000"/>
                        <a:t>i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/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19953"/>
                  </a:ext>
                </a:extLst>
              </a:tr>
            </a:tbl>
          </a:graphicData>
        </a:graphic>
      </p:graphicFrame>
      <p:graphicFrame>
        <p:nvGraphicFramePr>
          <p:cNvPr id="97" name="Table 126">
            <a:extLst>
              <a:ext uri="{FF2B5EF4-FFF2-40B4-BE49-F238E27FC236}">
                <a16:creationId xmlns:a16="http://schemas.microsoft.com/office/drawing/2014/main" id="{1C5BB6FC-B492-A848-9E2A-9A1A62EEA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04892"/>
              </p:ext>
            </p:extLst>
          </p:nvPr>
        </p:nvGraphicFramePr>
        <p:xfrm>
          <a:off x="4128106" y="4656367"/>
          <a:ext cx="76669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64">
                  <a:extLst>
                    <a:ext uri="{9D8B030D-6E8A-4147-A177-3AD203B41FA5}">
                      <a16:colId xmlns:a16="http://schemas.microsoft.com/office/drawing/2014/main" val="816732032"/>
                    </a:ext>
                  </a:extLst>
                </a:gridCol>
                <a:gridCol w="255564">
                  <a:extLst>
                    <a:ext uri="{9D8B030D-6E8A-4147-A177-3AD203B41FA5}">
                      <a16:colId xmlns:a16="http://schemas.microsoft.com/office/drawing/2014/main" val="2724891031"/>
                    </a:ext>
                  </a:extLst>
                </a:gridCol>
                <a:gridCol w="255564">
                  <a:extLst>
                    <a:ext uri="{9D8B030D-6E8A-4147-A177-3AD203B41FA5}">
                      <a16:colId xmlns:a16="http://schemas.microsoft.com/office/drawing/2014/main" val="577288633"/>
                    </a:ext>
                  </a:extLst>
                </a:gridCol>
              </a:tblGrid>
              <a:tr h="317085">
                <a:tc>
                  <a:txBody>
                    <a:bodyPr/>
                    <a:lstStyle/>
                    <a:p>
                      <a:pPr algn="ctr"/>
                      <a:endParaRPr lang="en-US" sz="2600"/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a</a:t>
                      </a:r>
                      <a:r>
                        <a:rPr lang="en-US" sz="2600" baseline="-25000"/>
                        <a:t>i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/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19953"/>
                  </a:ext>
                </a:extLst>
              </a:tr>
            </a:tbl>
          </a:graphicData>
        </a:graphic>
      </p:graphicFrame>
      <p:sp>
        <p:nvSpPr>
          <p:cNvPr id="98" name="Rectangle 97">
            <a:extLst>
              <a:ext uri="{FF2B5EF4-FFF2-40B4-BE49-F238E27FC236}">
                <a16:creationId xmlns:a16="http://schemas.microsoft.com/office/drawing/2014/main" id="{771541C5-1DFF-4C49-99B6-C94BCD04AA4D}"/>
              </a:ext>
            </a:extLst>
          </p:cNvPr>
          <p:cNvSpPr/>
          <p:nvPr/>
        </p:nvSpPr>
        <p:spPr>
          <a:xfrm>
            <a:off x="3525398" y="2399651"/>
            <a:ext cx="141737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Encryption Engine</a:t>
            </a:r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1F2528A3-920B-424E-96A1-50F396676E40}"/>
              </a:ext>
            </a:extLst>
          </p:cNvPr>
          <p:cNvSpPr/>
          <p:nvPr/>
        </p:nvSpPr>
        <p:spPr>
          <a:xfrm rot="16200000">
            <a:off x="4961968" y="2401304"/>
            <a:ext cx="230889" cy="424529"/>
          </a:xfrm>
          <a:prstGeom prst="downArrow">
            <a:avLst>
              <a:gd name="adj1" fmla="val 50000"/>
              <a:gd name="adj2" fmla="val 9674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wn Arrow 99">
            <a:extLst>
              <a:ext uri="{FF2B5EF4-FFF2-40B4-BE49-F238E27FC236}">
                <a16:creationId xmlns:a16="http://schemas.microsoft.com/office/drawing/2014/main" id="{A2A141E7-BE51-0241-9778-4BFB6B130A2D}"/>
              </a:ext>
            </a:extLst>
          </p:cNvPr>
          <p:cNvSpPr/>
          <p:nvPr/>
        </p:nvSpPr>
        <p:spPr>
          <a:xfrm rot="10800000">
            <a:off x="3391434" y="3820087"/>
            <a:ext cx="275777" cy="888456"/>
          </a:xfrm>
          <a:prstGeom prst="downArrow">
            <a:avLst>
              <a:gd name="adj1" fmla="val 50000"/>
              <a:gd name="adj2" fmla="val 96748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79E0937-D32B-984E-88EB-54545043E47E}"/>
              </a:ext>
            </a:extLst>
          </p:cNvPr>
          <p:cNvSpPr/>
          <p:nvPr/>
        </p:nvSpPr>
        <p:spPr>
          <a:xfrm>
            <a:off x="3556120" y="4077520"/>
            <a:ext cx="914919" cy="55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>
                <a:latin typeface="Arial" panose="020B0604020202020204" pitchFamily="34" charset="0"/>
              </a:rPr>
              <a:t>data trans.</a:t>
            </a:r>
            <a:endParaRPr lang="en-US" sz="2000" b="1" baseline="30000" dirty="0">
              <a:latin typeface="Arial" panose="020B0604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36317EB-B8EA-A343-AB3B-A5267632BF04}"/>
              </a:ext>
            </a:extLst>
          </p:cNvPr>
          <p:cNvSpPr/>
          <p:nvPr/>
        </p:nvSpPr>
        <p:spPr>
          <a:xfrm>
            <a:off x="708950" y="2338819"/>
            <a:ext cx="1080463" cy="166184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CE8255C-DBC8-8549-AF30-A94C76FBF112}"/>
              </a:ext>
            </a:extLst>
          </p:cNvPr>
          <p:cNvSpPr txBox="1"/>
          <p:nvPr/>
        </p:nvSpPr>
        <p:spPr>
          <a:xfrm>
            <a:off x="607798" y="1633051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T0. </a:t>
            </a:r>
            <a:r>
              <a:rPr lang="en-US" dirty="0" err="1"/>
              <a:t>init.</a:t>
            </a:r>
            <a:endParaRPr lang="en-US" dirty="0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E46244E-8F81-4F46-8BE7-2C03F1218ADE}"/>
              </a:ext>
            </a:extLst>
          </p:cNvPr>
          <p:cNvCxnSpPr>
            <a:cxnSpLocks/>
          </p:cNvCxnSpPr>
          <p:nvPr/>
        </p:nvCxnSpPr>
        <p:spPr>
          <a:xfrm flipH="1">
            <a:off x="1254971" y="3676566"/>
            <a:ext cx="11088" cy="684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5" name="Table 125">
            <a:extLst>
              <a:ext uri="{FF2B5EF4-FFF2-40B4-BE49-F238E27FC236}">
                <a16:creationId xmlns:a16="http://schemas.microsoft.com/office/drawing/2014/main" id="{46A14F2E-FB4D-9D47-ADF9-A06077EF4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53697"/>
              </p:ext>
            </p:extLst>
          </p:nvPr>
        </p:nvGraphicFramePr>
        <p:xfrm>
          <a:off x="722546" y="4360731"/>
          <a:ext cx="84340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402">
                  <a:extLst>
                    <a:ext uri="{9D8B030D-6E8A-4147-A177-3AD203B41FA5}">
                      <a16:colId xmlns:a16="http://schemas.microsoft.com/office/drawing/2014/main" val="99401355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189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</a:t>
                      </a:r>
                      <a:r>
                        <a:rPr lang="en-US" sz="2400" baseline="-25000"/>
                        <a:t>i</a:t>
                      </a:r>
                      <a:endParaRPr lang="en-US" sz="2400" baseline="0"/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3367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01297"/>
                  </a:ext>
                </a:extLst>
              </a:tr>
            </a:tbl>
          </a:graphicData>
        </a:graphic>
      </p:graphicFrame>
      <p:graphicFrame>
        <p:nvGraphicFramePr>
          <p:cNvPr id="106" name="Table 125">
            <a:extLst>
              <a:ext uri="{FF2B5EF4-FFF2-40B4-BE49-F238E27FC236}">
                <a16:creationId xmlns:a16="http://schemas.microsoft.com/office/drawing/2014/main" id="{60C0613C-693C-5145-8222-8473D773F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757433"/>
              </p:ext>
            </p:extLst>
          </p:nvPr>
        </p:nvGraphicFramePr>
        <p:xfrm>
          <a:off x="840923" y="2399651"/>
          <a:ext cx="84895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951">
                  <a:extLst>
                    <a:ext uri="{9D8B030D-6E8A-4147-A177-3AD203B41FA5}">
                      <a16:colId xmlns:a16="http://schemas.microsoft.com/office/drawing/2014/main" val="994013554"/>
                    </a:ext>
                  </a:extLst>
                </a:gridCol>
              </a:tblGrid>
              <a:tr h="306118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18993"/>
                  </a:ext>
                </a:extLst>
              </a:tr>
              <a:tr h="30611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</a:t>
                      </a:r>
                      <a:r>
                        <a:rPr lang="en-US" sz="2400" baseline="-25000"/>
                        <a:t>i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336743"/>
                  </a:ext>
                </a:extLst>
              </a:tr>
              <a:tr h="306118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01297"/>
                  </a:ext>
                </a:extLst>
              </a:tr>
            </a:tbl>
          </a:graphicData>
        </a:graphic>
      </p:graphicFrame>
      <p:sp>
        <p:nvSpPr>
          <p:cNvPr id="107" name="Rectangle 106">
            <a:extLst>
              <a:ext uri="{FF2B5EF4-FFF2-40B4-BE49-F238E27FC236}">
                <a16:creationId xmlns:a16="http://schemas.microsoft.com/office/drawing/2014/main" id="{41A7FCAB-E04E-0048-9E6E-A27BBBD3BA85}"/>
              </a:ext>
            </a:extLst>
          </p:cNvPr>
          <p:cNvSpPr/>
          <p:nvPr/>
        </p:nvSpPr>
        <p:spPr>
          <a:xfrm>
            <a:off x="730805" y="3542628"/>
            <a:ext cx="1029128" cy="46166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Encryption Engine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931C1-D7B0-B146-812A-E79956850AC1}"/>
              </a:ext>
            </a:extLst>
          </p:cNvPr>
          <p:cNvSpPr txBox="1"/>
          <p:nvPr/>
        </p:nvSpPr>
        <p:spPr>
          <a:xfrm>
            <a:off x="2583434" y="1633792"/>
            <a:ext cx="268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T1. Computation (Query </a:t>
            </a:r>
            <a:r>
              <a:rPr lang="en-US" i="1" dirty="0"/>
              <a:t>a</a:t>
            </a:r>
            <a:r>
              <a:rPr lang="en-US" dirty="0"/>
              <a:t>)</a:t>
            </a:r>
          </a:p>
        </p:txBody>
      </p:sp>
      <p:graphicFrame>
        <p:nvGraphicFramePr>
          <p:cNvPr id="109" name="Table 125">
            <a:extLst>
              <a:ext uri="{FF2B5EF4-FFF2-40B4-BE49-F238E27FC236}">
                <a16:creationId xmlns:a16="http://schemas.microsoft.com/office/drawing/2014/main" id="{F54CA613-C57C-D845-A461-BE82BE189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128369"/>
              </p:ext>
            </p:extLst>
          </p:nvPr>
        </p:nvGraphicFramePr>
        <p:xfrm>
          <a:off x="1557636" y="4360731"/>
          <a:ext cx="39019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190">
                  <a:extLst>
                    <a:ext uri="{9D8B030D-6E8A-4147-A177-3AD203B41FA5}">
                      <a16:colId xmlns:a16="http://schemas.microsoft.com/office/drawing/2014/main" val="994013554"/>
                    </a:ext>
                  </a:extLst>
                </a:gridCol>
              </a:tblGrid>
              <a:tr h="35614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18993"/>
                  </a:ext>
                </a:extLst>
              </a:tr>
              <a:tr h="35614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</a:t>
                      </a:r>
                      <a:r>
                        <a:rPr lang="en-US" sz="2400" baseline="-25000"/>
                        <a:t>Ti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336743"/>
                  </a:ext>
                </a:extLst>
              </a:tr>
              <a:tr h="331857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01297"/>
                  </a:ext>
                </a:extLst>
              </a:tr>
            </a:tbl>
          </a:graphicData>
        </a:graphic>
      </p:graphicFrame>
      <p:graphicFrame>
        <p:nvGraphicFramePr>
          <p:cNvPr id="110" name="Table 125">
            <a:extLst>
              <a:ext uri="{FF2B5EF4-FFF2-40B4-BE49-F238E27FC236}">
                <a16:creationId xmlns:a16="http://schemas.microsoft.com/office/drawing/2014/main" id="{3B8786DA-5002-584A-8591-9DD0E0203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8860"/>
              </p:ext>
            </p:extLst>
          </p:nvPr>
        </p:nvGraphicFramePr>
        <p:xfrm>
          <a:off x="5295111" y="4323331"/>
          <a:ext cx="84340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402">
                  <a:extLst>
                    <a:ext uri="{9D8B030D-6E8A-4147-A177-3AD203B41FA5}">
                      <a16:colId xmlns:a16="http://schemas.microsoft.com/office/drawing/2014/main" val="99401355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189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</a:t>
                      </a:r>
                      <a:r>
                        <a:rPr lang="en-US" sz="2400" baseline="-25000"/>
                        <a:t>i</a:t>
                      </a:r>
                      <a:endParaRPr lang="en-US" sz="2400" baseline="0"/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3367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01297"/>
                  </a:ext>
                </a:extLst>
              </a:tr>
            </a:tbl>
          </a:graphicData>
        </a:graphic>
      </p:graphicFrame>
      <p:sp>
        <p:nvSpPr>
          <p:cNvPr id="111" name="Snip Single Corner Rectangle 110">
            <a:extLst>
              <a:ext uri="{FF2B5EF4-FFF2-40B4-BE49-F238E27FC236}">
                <a16:creationId xmlns:a16="http://schemas.microsoft.com/office/drawing/2014/main" id="{9455CF12-6D0E-3847-B46E-9D628B12C2CA}"/>
              </a:ext>
            </a:extLst>
          </p:cNvPr>
          <p:cNvSpPr/>
          <p:nvPr/>
        </p:nvSpPr>
        <p:spPr>
          <a:xfrm>
            <a:off x="1487883" y="4304278"/>
            <a:ext cx="501215" cy="1191827"/>
          </a:xfrm>
          <a:prstGeom prst="snip1Rect">
            <a:avLst>
              <a:gd name="adj" fmla="val 0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230C635-86D5-9A40-9B1E-8759B309B958}"/>
              </a:ext>
            </a:extLst>
          </p:cNvPr>
          <p:cNvSpPr/>
          <p:nvPr/>
        </p:nvSpPr>
        <p:spPr>
          <a:xfrm>
            <a:off x="2660072" y="2420873"/>
            <a:ext cx="3000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>
                <a:latin typeface="Arial" panose="020B0604020202020204" pitchFamily="34" charset="0"/>
              </a:rPr>
              <a:t>addr,v</a:t>
            </a:r>
            <a:endParaRPr lang="en-US" baseline="30000">
              <a:latin typeface="Arial" panose="020B0604020202020204" pitchFamily="34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68290FF-D95D-C345-9DF1-A68AB96140A1}"/>
              </a:ext>
            </a:extLst>
          </p:cNvPr>
          <p:cNvCxnSpPr>
            <a:cxnSpLocks/>
          </p:cNvCxnSpPr>
          <p:nvPr/>
        </p:nvCxnSpPr>
        <p:spPr>
          <a:xfrm>
            <a:off x="2766402" y="2722320"/>
            <a:ext cx="75899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E796FFF-5969-E241-B84C-FCD6B25242A1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53C311-D690-DA42-A537-9AC3303B1A0C}"/>
              </a:ext>
            </a:extLst>
          </p:cNvPr>
          <p:cNvSpPr txBox="1"/>
          <p:nvPr/>
        </p:nvSpPr>
        <p:spPr>
          <a:xfrm>
            <a:off x="703260" y="2007111"/>
            <a:ext cx="881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ArthEnc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61538A-0C1C-A349-99AD-90FF70C3B3FA}"/>
              </a:ext>
            </a:extLst>
          </p:cNvPr>
          <p:cNvSpPr txBox="1"/>
          <p:nvPr/>
        </p:nvSpPr>
        <p:spPr>
          <a:xfrm>
            <a:off x="2634097" y="1999050"/>
            <a:ext cx="6094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SecNDPInst</a:t>
            </a:r>
            <a:endParaRPr lang="en-US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BBC962-40DE-774A-9FCD-8F73DED1F3DE}"/>
              </a:ext>
            </a:extLst>
          </p:cNvPr>
          <p:cNvSpPr txBox="1"/>
          <p:nvPr/>
        </p:nvSpPr>
        <p:spPr>
          <a:xfrm>
            <a:off x="10029726" y="2559478"/>
            <a:ext cx="322131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2000" b="1" dirty="0">
                <a:solidFill>
                  <a:srgbClr val="7030A0"/>
                </a:solidFill>
                <a:latin typeface="Calibri Light" panose="020F0302020204030204"/>
              </a:rPr>
              <a:t>(compute-intensive)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633A4F-C40D-C84E-9BFA-825E6437FF0E}"/>
              </a:ext>
            </a:extLst>
          </p:cNvPr>
          <p:cNvSpPr txBox="1"/>
          <p:nvPr/>
        </p:nvSpPr>
        <p:spPr>
          <a:xfrm>
            <a:off x="10045309" y="4284842"/>
            <a:ext cx="322131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609486">
              <a:defRPr/>
            </a:pPr>
            <a:r>
              <a:rPr lang="en-US" sz="2000" b="1" dirty="0">
                <a:solidFill>
                  <a:srgbClr val="7030A0"/>
                </a:solidFill>
                <a:latin typeface="Calibri Light" panose="020F0302020204030204"/>
              </a:rPr>
              <a:t>(memory-intensive)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0CF89C-7897-FD4A-9C20-D3BA54320DD2}"/>
              </a:ext>
            </a:extLst>
          </p:cNvPr>
          <p:cNvSpPr txBox="1"/>
          <p:nvPr/>
        </p:nvSpPr>
        <p:spPr>
          <a:xfrm>
            <a:off x="3779556" y="2001239"/>
            <a:ext cx="6094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SecNDPLd</a:t>
            </a:r>
            <a:endParaRPr lang="en-US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596BD5-DCB3-0045-8E44-7B0F1AFF6CCA}"/>
              </a:ext>
            </a:extLst>
          </p:cNvPr>
          <p:cNvSpPr txBox="1"/>
          <p:nvPr/>
        </p:nvSpPr>
        <p:spPr>
          <a:xfrm>
            <a:off x="455948" y="1095804"/>
            <a:ext cx="7308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Example: Vector and Matrix Multiplication (a x P)</a:t>
            </a:r>
          </a:p>
        </p:txBody>
      </p:sp>
    </p:spTree>
    <p:extLst>
      <p:ext uri="{BB962C8B-B14F-4D97-AF65-F5344CB8AC3E}">
        <p14:creationId xmlns:p14="http://schemas.microsoft.com/office/powerpoint/2010/main" val="6013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6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 animBg="1"/>
      <p:bldP spid="86" grpId="0"/>
      <p:bldP spid="87" grpId="0"/>
      <p:bldP spid="90" grpId="0" animBg="1"/>
      <p:bldP spid="91" grpId="0"/>
      <p:bldP spid="93" grpId="0" animBg="1"/>
      <p:bldP spid="98" grpId="0" animBg="1"/>
      <p:bldP spid="99" grpId="0" animBg="1"/>
      <p:bldP spid="100" grpId="0" animBg="1"/>
      <p:bldP spid="101" grpId="0"/>
      <p:bldP spid="108" grpId="0"/>
      <p:bldP spid="112" grpId="0"/>
      <p:bldP spid="48" grpId="0"/>
      <p:bldP spid="49" grpId="0"/>
      <p:bldP spid="50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B215-010C-6043-969E-4848208E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5F6F4-599E-234C-893B-5F0CE7C0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Near Data Processing (NDP)</a:t>
            </a:r>
          </a:p>
          <a:p>
            <a:pPr lvl="1"/>
            <a:r>
              <a:rPr lang="en-US" dirty="0"/>
              <a:t>CPU TEEs and its threat model</a:t>
            </a:r>
          </a:p>
          <a:p>
            <a:r>
              <a:rPr lang="en-US" dirty="0"/>
              <a:t>SecNDP Scheme</a:t>
            </a:r>
          </a:p>
          <a:p>
            <a:pPr lvl="1"/>
            <a:r>
              <a:rPr lang="en-US" dirty="0"/>
              <a:t>SecNDP Encryption</a:t>
            </a:r>
          </a:p>
          <a:p>
            <a:pPr lvl="1"/>
            <a:r>
              <a:rPr lang="en-US" dirty="0"/>
              <a:t>SecNDP Verification</a:t>
            </a:r>
          </a:p>
          <a:p>
            <a:pPr lvl="1"/>
            <a:r>
              <a:rPr lang="en-US" dirty="0"/>
              <a:t>SecNDP Architecture design</a:t>
            </a:r>
          </a:p>
          <a:p>
            <a:r>
              <a:rPr lang="en-US" dirty="0"/>
              <a:t>SecNDP Performance Evaluation</a:t>
            </a:r>
          </a:p>
          <a:p>
            <a:pPr lvl="1"/>
            <a:r>
              <a:rPr lang="en-US" dirty="0"/>
              <a:t>Evaluation Method</a:t>
            </a:r>
          </a:p>
          <a:p>
            <a:pPr lvl="1"/>
            <a:r>
              <a:rPr lang="en-US" dirty="0"/>
              <a:t>Evaluation Results</a:t>
            </a:r>
          </a:p>
          <a:p>
            <a:r>
              <a:rPr lang="en-US" dirty="0"/>
              <a:t>Conclusions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DE895-DD7F-DC4D-98CF-CF029035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AA2D2-1705-C64B-9A62-01A1800DC83B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83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DCAE-0930-AC4E-ABC2-F7D25197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7C9D8-C49B-4D4B-AE4C-3578D4DE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0929" indent="-380929" defTabSz="1218971"/>
            <a:r>
              <a:rPr lang="en-US" sz="2000" dirty="0"/>
              <a:t>Workloads:</a:t>
            </a:r>
          </a:p>
          <a:p>
            <a:pPr marL="838129" lvl="1" indent="-380929" defTabSz="1218971"/>
            <a:r>
              <a:rPr lang="en-US" dirty="0"/>
              <a:t>Deep Learning Recommendation Model (RMC in the table) </a:t>
            </a:r>
          </a:p>
          <a:p>
            <a:pPr marL="1295329" lvl="2" indent="-380929" defTabSz="1218971"/>
            <a:r>
              <a:rPr lang="en-US" sz="2000" dirty="0"/>
              <a:t>Embedding table lookups: memory-intensive, executed in NDP</a:t>
            </a:r>
          </a:p>
          <a:p>
            <a:pPr marL="1295329" lvl="2" indent="-380929" defTabSz="1218971"/>
            <a:r>
              <a:rPr lang="en-US" sz="2000" dirty="0"/>
              <a:t>Fully connected layers: compute-intensive, executed in the CPU TEE</a:t>
            </a:r>
          </a:p>
          <a:p>
            <a:pPr marL="838129" lvl="1" indent="-380929" defTabSz="1218971"/>
            <a:r>
              <a:rPr lang="en-US" dirty="0"/>
              <a:t>Medical Data analytics, e.g., sum: memory-intensive, executed in NDP</a:t>
            </a:r>
          </a:p>
          <a:p>
            <a:pPr marL="838129" lvl="1" indent="-380929" defTabSz="1218971"/>
            <a:endParaRPr lang="en-US" dirty="0"/>
          </a:p>
          <a:p>
            <a:pPr marL="380929" indent="-380929" defTabSz="1218971"/>
            <a:r>
              <a:rPr lang="en-US" sz="2000" dirty="0">
                <a:latin typeface="Helvetica" pitchFamily="2" charset="0"/>
              </a:rPr>
              <a:t>Simulation setup </a:t>
            </a:r>
          </a:p>
          <a:p>
            <a:pPr marL="838129" lvl="1" indent="-380929" defTabSz="1218971"/>
            <a:r>
              <a:rPr lang="en-US" dirty="0">
                <a:latin typeface="Helvetica" pitchFamily="2" charset="0"/>
              </a:rPr>
              <a:t>In-house NDP simulator</a:t>
            </a:r>
          </a:p>
          <a:p>
            <a:pPr marL="1295329" lvl="2" indent="-380929" defTabSz="1218971"/>
            <a:r>
              <a:rPr lang="en-US" sz="2000" dirty="0">
                <a:latin typeface="Helvetica" pitchFamily="2" charset="0"/>
              </a:rPr>
              <a:t>Memory: 		DDR4, using on </a:t>
            </a:r>
            <a:r>
              <a:rPr lang="en-US" sz="2000" dirty="0" err="1">
                <a:latin typeface="Helvetica" pitchFamily="2" charset="0"/>
              </a:rPr>
              <a:t>Ramulator</a:t>
            </a:r>
            <a:endParaRPr lang="en-US" sz="2000" dirty="0">
              <a:latin typeface="Helvetica" pitchFamily="2" charset="0"/>
            </a:endParaRPr>
          </a:p>
          <a:p>
            <a:pPr marL="1295329" lvl="2" indent="-380929" defTabSz="1218971"/>
            <a:r>
              <a:rPr lang="en-US" sz="2000" dirty="0">
                <a:latin typeface="Helvetica" pitchFamily="2" charset="0"/>
              </a:rPr>
              <a:t>SecNDP engine: 	use the performance results of AES Engine in [22]</a:t>
            </a:r>
          </a:p>
          <a:p>
            <a:pPr marL="838129" lvl="1" indent="-380929" defTabSz="1218971"/>
            <a:endParaRPr lang="en-US" dirty="0">
              <a:latin typeface="Helvetica" pitchFamily="2" charset="0"/>
            </a:endParaRPr>
          </a:p>
          <a:p>
            <a:pPr marL="380929" indent="-380929" defTabSz="1218971"/>
            <a:r>
              <a:rPr lang="en-US" sz="2000" dirty="0"/>
              <a:t>CPU TEE baseline: </a:t>
            </a:r>
          </a:p>
          <a:p>
            <a:pPr marL="838129" lvl="1" indent="-380929" defTabSz="1218971"/>
            <a:r>
              <a:rPr lang="en-US" dirty="0"/>
              <a:t>Intel SGX on </a:t>
            </a:r>
            <a:r>
              <a:rPr lang="en-US" dirty="0" err="1"/>
              <a:t>CoffeeLake</a:t>
            </a:r>
            <a:r>
              <a:rPr lang="en-US" dirty="0"/>
              <a:t>, 168MB SGX EPC, with integrity protection</a:t>
            </a:r>
          </a:p>
          <a:p>
            <a:pPr marL="838129" lvl="1" indent="-380929" defTabSz="1218971"/>
            <a:r>
              <a:rPr lang="en-US" dirty="0"/>
              <a:t>Intel SGX on </a:t>
            </a:r>
            <a:r>
              <a:rPr lang="en-US" dirty="0" err="1"/>
              <a:t>IceLake</a:t>
            </a:r>
            <a:r>
              <a:rPr lang="en-US" dirty="0"/>
              <a:t>, 96GB SGX EPC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B7866-1872-9F47-BBC1-0F220C5B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DFDAE3-5544-5047-B5BE-8AD57F0D7B39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5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A5C17A0-9C92-3E4B-9829-55EF70800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8" b="57715"/>
          <a:stretch/>
        </p:blipFill>
        <p:spPr>
          <a:xfrm>
            <a:off x="1803131" y="3407045"/>
            <a:ext cx="8585738" cy="938358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A6098B37-99E9-9A4C-82B9-722B3E3BD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584"/>
          <a:stretch/>
        </p:blipFill>
        <p:spPr>
          <a:xfrm>
            <a:off x="1804574" y="4658091"/>
            <a:ext cx="8585738" cy="410852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2AE14D79-AC80-814A-8FA7-8E4BFF97B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108" b="43752"/>
          <a:stretch/>
        </p:blipFill>
        <p:spPr>
          <a:xfrm>
            <a:off x="1803131" y="4275358"/>
            <a:ext cx="8585738" cy="404331"/>
          </a:xfrm>
          <a:prstGeom prst="rect">
            <a:avLst/>
          </a:prstGeom>
        </p:spPr>
      </p:pic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F3E219AC-6C5F-4342-B4E8-8831598563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4" t="54885" r="-1775" b="17418"/>
          <a:stretch/>
        </p:blipFill>
        <p:spPr>
          <a:xfrm>
            <a:off x="1904058" y="4944881"/>
            <a:ext cx="8615882" cy="6533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D9DCAE-0930-AC4E-ABC2-F7D25197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of SecNDP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7C9D8-C49B-4D4B-AE4C-3578D4DE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0365" indent="-380365" defTabSz="1218971"/>
            <a:r>
              <a:rPr lang="en-US" sz="2000" dirty="0"/>
              <a:t>With enough AES engines, </a:t>
            </a:r>
            <a:r>
              <a:rPr lang="en-US" sz="2000" dirty="0" err="1"/>
              <a:t>SecNDP's</a:t>
            </a:r>
            <a:r>
              <a:rPr lang="en-US" sz="2000" dirty="0"/>
              <a:t> system performance is close to unprotected NDP while providing data confidentiality and integrity guarantee.</a:t>
            </a:r>
          </a:p>
          <a:p>
            <a:pPr marL="380365" indent="-380365" defTabSz="1218971"/>
            <a:r>
              <a:rPr lang="en-US" sz="2000" dirty="0"/>
              <a:t>More performance analysis of SecNDP with different number of AES engines and different verification tag storage methods in the full paper.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BA0ADC44-D8B7-774D-A1CC-2EFEBCF5ACBE}"/>
              </a:ext>
            </a:extLst>
          </p:cNvPr>
          <p:cNvSpPr/>
          <p:nvPr/>
        </p:nvSpPr>
        <p:spPr>
          <a:xfrm>
            <a:off x="1704843" y="5132965"/>
            <a:ext cx="199215" cy="410852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1866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63ACC-240C-974E-85CF-2B33D326E122}"/>
              </a:ext>
            </a:extLst>
          </p:cNvPr>
          <p:cNvSpPr txBox="1"/>
          <p:nvPr/>
        </p:nvSpPr>
        <p:spPr>
          <a:xfrm>
            <a:off x="45058" y="5176433"/>
            <a:ext cx="1708929" cy="31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71">
              <a:buClr>
                <a:srgbClr val="000000"/>
              </a:buClr>
            </a:pPr>
            <a:r>
              <a:rPr lang="en-US" sz="1466">
                <a:solidFill>
                  <a:srgbClr val="000000"/>
                </a:solidFill>
                <a:latin typeface="Arial"/>
                <a:cs typeface="Arial"/>
              </a:rPr>
              <a:t>Existing CPU TEE</a:t>
            </a:r>
            <a:endParaRPr lang="en-US" sz="1866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FE95F6-6BE9-9E4C-9F1F-E002B1537D2E}"/>
              </a:ext>
            </a:extLst>
          </p:cNvPr>
          <p:cNvSpPr/>
          <p:nvPr/>
        </p:nvSpPr>
        <p:spPr>
          <a:xfrm>
            <a:off x="4486452" y="4282296"/>
            <a:ext cx="5718593" cy="3639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1866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D5C34-660C-4642-AFEC-4CC3E404C69D}"/>
              </a:ext>
            </a:extLst>
          </p:cNvPr>
          <p:cNvSpPr/>
          <p:nvPr/>
        </p:nvSpPr>
        <p:spPr>
          <a:xfrm>
            <a:off x="4486452" y="4608142"/>
            <a:ext cx="5718593" cy="3639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1866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B7866-1872-9F47-BBC1-0F220C5B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25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85B043-FD11-D047-ADB2-D0FA73384CF3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4FC0C-1131-6E48-A73F-3ED26CB5A9A4}"/>
              </a:ext>
            </a:extLst>
          </p:cNvPr>
          <p:cNvSpPr txBox="1"/>
          <p:nvPr/>
        </p:nvSpPr>
        <p:spPr>
          <a:xfrm>
            <a:off x="4134044" y="3064512"/>
            <a:ext cx="6235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365" indent="-380365" defTabSz="1218971"/>
            <a:r>
              <a:rPr lang="en-US" sz="1800" dirty="0"/>
              <a:t>End-to-end speedup, with 8 NDP PUs.</a:t>
            </a:r>
          </a:p>
        </p:txBody>
      </p:sp>
    </p:spTree>
    <p:extLst>
      <p:ext uri="{BB962C8B-B14F-4D97-AF65-F5344CB8AC3E}">
        <p14:creationId xmlns:p14="http://schemas.microsoft.com/office/powerpoint/2010/main" val="9467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BE11-0DDD-1748-B6F1-EB54291B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 of Integer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2D14A-AF95-3B48-BC1F-B4EE52408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Like in MPC, we only support integer and fixed-point operations in SecNDP.</a:t>
            </a:r>
          </a:p>
          <a:p>
            <a:r>
              <a:rPr lang="en-US" sz="2000" dirty="0"/>
              <a:t>The accuracy results suggest that SecNDP maintains the desired model accuracy requirement.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22CC7-4A15-4F4C-8FEB-190D6F69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B0C2B8D-44C9-2246-9039-E2F2EBABE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275" y="3019021"/>
            <a:ext cx="6582356" cy="17435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A93C6A-6F89-A64A-AFB7-D278CFA0C8A2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866B-0F4E-F84A-9D82-4DBBA082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6AF36-C75B-D04F-80ED-86E67F124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pooling factor (PF) denotes the level of data aggregation, i.e., the ratio of the raw data size to the size of the computed result.</a:t>
            </a:r>
          </a:p>
          <a:p>
            <a:r>
              <a:rPr lang="en-US" sz="2000" dirty="0"/>
              <a:t>When pooling factor PF=80, SecNDP saves memory system energy by 18% with encryption-only mode and by 8% with verification.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AFB8E-A9F1-1445-960E-980A4702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D2AF9D7C-D33B-3645-91FA-8D11C860E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33" y="2851901"/>
            <a:ext cx="8212853" cy="23818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0027F1-62D0-3648-B425-AEC8C52BD6E9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042E-BA94-B145-B4D0-1934BE4B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CDFDC9-0FD5-9F4A-9E6E-1833B3BA01C0}"/>
              </a:ext>
            </a:extLst>
          </p:cNvPr>
          <p:cNvGrpSpPr/>
          <p:nvPr/>
        </p:nvGrpSpPr>
        <p:grpSpPr>
          <a:xfrm>
            <a:off x="1182062" y="5182609"/>
            <a:ext cx="3816758" cy="1055315"/>
            <a:chOff x="6352709" y="725472"/>
            <a:chExt cx="3421167" cy="10219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4FE043-0544-5049-9303-858F52D4622F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6" name="Graphic 5" descr="Processor with solid fill">
              <a:extLst>
                <a:ext uri="{FF2B5EF4-FFF2-40B4-BE49-F238E27FC236}">
                  <a16:creationId xmlns:a16="http://schemas.microsoft.com/office/drawing/2014/main" id="{DC664344-22FE-064D-AAB5-6A2DB5764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7" name="Graphic 6" descr="Processor with solid fill">
              <a:extLst>
                <a:ext uri="{FF2B5EF4-FFF2-40B4-BE49-F238E27FC236}">
                  <a16:creationId xmlns:a16="http://schemas.microsoft.com/office/drawing/2014/main" id="{A0B8A170-5065-B44A-86A7-6D0848F2D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8" name="Graphic 7" descr="Processor with solid fill">
              <a:extLst>
                <a:ext uri="{FF2B5EF4-FFF2-40B4-BE49-F238E27FC236}">
                  <a16:creationId xmlns:a16="http://schemas.microsoft.com/office/drawing/2014/main" id="{1E76F4FA-4900-C34F-B3EC-A17356D7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9" name="Graphic 8" descr="Processor with solid fill">
              <a:extLst>
                <a:ext uri="{FF2B5EF4-FFF2-40B4-BE49-F238E27FC236}">
                  <a16:creationId xmlns:a16="http://schemas.microsoft.com/office/drawing/2014/main" id="{9F0B5C97-A6D6-A24E-92D0-A7ED1DACA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10" name="Graphic 9" descr="Processor with solid fill">
              <a:extLst>
                <a:ext uri="{FF2B5EF4-FFF2-40B4-BE49-F238E27FC236}">
                  <a16:creationId xmlns:a16="http://schemas.microsoft.com/office/drawing/2014/main" id="{D2879DC4-1AB0-2141-857C-E8FA44F74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890EDA-CDC4-CF4A-805F-6DCF3CD97C93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C661B7-FF3D-E54B-A00C-4F924506E5CE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1E565C-2A7B-7141-81BD-12FB033F56C9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D97A65-5204-9547-82BF-25F55DB83498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018F56-D5E5-DD44-BA6D-304D4F6D84C3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0E4045-8D5F-294E-8586-C0235A53C6DA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7FEF91-3B40-484F-B7E0-F80460A4C9A1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295124-611C-A642-8899-034B88BFFFF6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4AF815-FF20-D94A-B8D3-7BB57CD523EB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025E4D-02C1-4F4D-AA7A-270CB2787D7E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14E712-99CA-2C4B-89B8-13EA1BB39C15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A4A986-7B8C-C940-A089-87A4871F34E5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DA64BD-4EFA-314C-8AB5-F111EAFE2656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91B6DB-1302-5E48-AE3E-6B91B9368A0C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F3D654-7886-6C44-814C-AE6AC0B0B7B2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26E9B9-B64B-D04F-9047-DC3B55A6D1F1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979F4C-91F6-9B40-B267-7795BF9FB77A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625BA90-4FB5-3749-9F28-9640E85E2A56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9BA1DD-5D65-7747-9DA3-B9405638AA5D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9D1A69-0F23-7D46-88A5-04EC8908247F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43208D-19EA-524B-9B00-72FE65D4699A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1A5D8-D77E-004C-8851-E3F95338A65C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810ADDE-2990-824B-B5C6-7BAF638FCC75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ED91379-D856-104D-9637-534BC0A8CFA2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E4778C-79E7-9F45-A8F7-DD8EAB8CD15F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CE3AD6E-278E-F146-9E6F-1844656EF8C2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104C91-ADC6-0D4E-8AE5-16588B152D76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C77F9FF-C57C-1F42-B15F-20E85E456364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54B15E3-D9FA-2148-A24F-96220B269091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4EDBBF7-3DE4-454A-8BB7-3A957847FD7A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C2E481-EBB5-5A4D-8E83-A27A271681CC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627D281-47B4-2E42-B3FC-4448BAFD61F0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CCF34D-85F6-A745-B4F3-0D279E0738BC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D759507-511F-634D-A0D4-A1A1B31058AD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590264-AD8D-A641-A7E5-364824D591C6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367FE22-28E6-4D4D-87A6-41E28CA4FD54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AA8090-AC89-E743-AA14-9E7BE996AAD6}"/>
              </a:ext>
            </a:extLst>
          </p:cNvPr>
          <p:cNvGrpSpPr/>
          <p:nvPr/>
        </p:nvGrpSpPr>
        <p:grpSpPr>
          <a:xfrm>
            <a:off x="1173551" y="4030429"/>
            <a:ext cx="3816758" cy="1055315"/>
            <a:chOff x="6352709" y="725472"/>
            <a:chExt cx="3421167" cy="102196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6A0533-B7F2-3C4C-AB24-18E40B215179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49" name="Graphic 48" descr="Processor with solid fill">
              <a:extLst>
                <a:ext uri="{FF2B5EF4-FFF2-40B4-BE49-F238E27FC236}">
                  <a16:creationId xmlns:a16="http://schemas.microsoft.com/office/drawing/2014/main" id="{36370CB7-1D0D-3C43-B3B3-EF90C86B3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50" name="Graphic 49" descr="Processor with solid fill">
              <a:extLst>
                <a:ext uri="{FF2B5EF4-FFF2-40B4-BE49-F238E27FC236}">
                  <a16:creationId xmlns:a16="http://schemas.microsoft.com/office/drawing/2014/main" id="{A03A8F27-9285-3F4D-B571-233B940DA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51" name="Graphic 50" descr="Processor with solid fill">
              <a:extLst>
                <a:ext uri="{FF2B5EF4-FFF2-40B4-BE49-F238E27FC236}">
                  <a16:creationId xmlns:a16="http://schemas.microsoft.com/office/drawing/2014/main" id="{BBD7B9AC-1F83-8A40-861D-D661D0859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52" name="Graphic 51" descr="Processor with solid fill">
              <a:extLst>
                <a:ext uri="{FF2B5EF4-FFF2-40B4-BE49-F238E27FC236}">
                  <a16:creationId xmlns:a16="http://schemas.microsoft.com/office/drawing/2014/main" id="{6D1DEAEE-E981-DF40-B70A-E336012A6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53" name="Graphic 52" descr="Processor with solid fill">
              <a:extLst>
                <a:ext uri="{FF2B5EF4-FFF2-40B4-BE49-F238E27FC236}">
                  <a16:creationId xmlns:a16="http://schemas.microsoft.com/office/drawing/2014/main" id="{AE696ED5-5B04-2846-8775-E6B7B84C6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C4ACF68-E80F-0E48-8A8A-59A0CDE754DE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AF68482-FB8E-D047-B7CA-58331BDB75EE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2F7AABE-697A-3E49-9EEF-58DC791D62E1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F303EE1-4477-5E43-8251-3F32DA235DAA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A7FCEA-0ACB-3B41-84C0-CF4FB7633545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23C754A-9B08-9445-A63D-D229A3462CAA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9660B6B-0F2B-634B-90DB-94524400C6B5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0A2792-E825-D445-81AC-D095CB1C72BC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9AE4E3F-D885-824E-997C-5D8DC430E673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99FE114-9340-4947-96C5-C0A249D3C049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7B8686-6FE1-3E4F-AA91-44287EBB2812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16089AA-427A-7244-B4EC-EC63B118DB5B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CA71B6A-8202-1647-90ED-B2B6C151BE0F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0A393E6-52F3-904B-AE8C-2754670E517B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A3543D5-5ACB-0341-AC8A-F629FBEBAD21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0DFA4D6-330D-C941-BAC7-98062A689FB9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7007807-D742-2640-8D14-385818E59A4C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D48CA05-21E1-0642-896B-BE4A0F227F8C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8D00E11-DED6-9B41-A347-2B38D04854E4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C087B81-EF9E-5243-A9BA-544BB6E4129D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63A2811-07B7-9547-A998-0E9D0F690DC8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083842F-7C7A-6145-89DA-523969CA7902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0613BF-D4C7-5B4F-8CB5-606803D750C6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EEF9D90-FE53-4D45-AAF8-9BE829FF3BDD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DDBD89-282F-974C-8CEA-03301B82C019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1F007D8-7D4E-2B46-B51C-B9CAC661B40A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338ECAA-46B8-E441-8EAD-CA4D3DC7FBDC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EE7DE4B-A55A-AC41-8BBB-2837D6E14DE3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3BAA6E8-FAC2-E443-AEBB-34FA39594189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102FB41-8775-9842-AC25-5826472150C5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E44F9B-2B3B-0045-B737-77138FB15B61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776FB6E-459D-E341-A525-4D94641E8851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27EC571-68AF-D240-9CF9-8B9104C80181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4D31A26-7D22-5047-8C07-A702B903A1A6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14D3022-595E-5D43-9277-3E4EC00097F4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2C10DFB-FE12-754F-982B-60FCC9C391B9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F17E83A1-E9C6-9A4C-80D5-7B5E1107224F}"/>
              </a:ext>
            </a:extLst>
          </p:cNvPr>
          <p:cNvSpPr txBox="1"/>
          <p:nvPr/>
        </p:nvSpPr>
        <p:spPr>
          <a:xfrm>
            <a:off x="3044077" y="6060902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71"/>
            <a:r>
              <a:rPr lang="en-US" sz="2400">
                <a:solidFill>
                  <a:prstClr val="black"/>
                </a:solidFill>
                <a:latin typeface="Calibri" panose="020F0502020204030204"/>
                <a:cs typeface="Arial"/>
              </a:rPr>
              <a:t>…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75354D1-00AF-A246-82F0-5D45D9B66E5D}"/>
              </a:ext>
            </a:extLst>
          </p:cNvPr>
          <p:cNvSpPr/>
          <p:nvPr/>
        </p:nvSpPr>
        <p:spPr>
          <a:xfrm>
            <a:off x="2741000" y="4233080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3F3C44-37BF-044C-B198-F10E237EC4B8}"/>
              </a:ext>
            </a:extLst>
          </p:cNvPr>
          <p:cNvGrpSpPr/>
          <p:nvPr/>
        </p:nvGrpSpPr>
        <p:grpSpPr>
          <a:xfrm>
            <a:off x="2158461" y="1379486"/>
            <a:ext cx="2229290" cy="2675888"/>
            <a:chOff x="2693450" y="1863979"/>
            <a:chExt cx="1672185" cy="2007178"/>
          </a:xfrm>
        </p:grpSpPr>
        <p:sp>
          <p:nvSpPr>
            <p:cNvPr id="93" name="Left-Right Arrow 92">
              <a:extLst>
                <a:ext uri="{FF2B5EF4-FFF2-40B4-BE49-F238E27FC236}">
                  <a16:creationId xmlns:a16="http://schemas.microsoft.com/office/drawing/2014/main" id="{6B6A6760-DF99-164F-8340-5FCA4D9FB7C3}"/>
                </a:ext>
              </a:extLst>
            </p:cNvPr>
            <p:cNvSpPr/>
            <p:nvPr/>
          </p:nvSpPr>
          <p:spPr bwMode="auto">
            <a:xfrm rot="16200000">
              <a:off x="3296301" y="3479044"/>
              <a:ext cx="461666" cy="322560"/>
            </a:xfrm>
            <a:prstGeom prst="leftRightArrow">
              <a:avLst>
                <a:gd name="adj1" fmla="val 50000"/>
                <a:gd name="adj2" fmla="val 31386"/>
              </a:avLst>
            </a:prstGeom>
            <a:solidFill>
              <a:srgbClr val="5B9BD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04" tIns="60952" rIns="121904" bIns="60952" numCol="1" rtlCol="0" anchor="t" anchorCtr="0" compatLnSpc="1">
              <a:prstTxWarp prst="textNoShape">
                <a:avLst/>
              </a:prstTxWarp>
            </a:bodyPr>
            <a:lstStyle/>
            <a:p>
              <a:pPr defTabSz="121897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799">
                <a:solidFill>
                  <a:srgbClr val="5B9BD5"/>
                </a:solidFill>
                <a:latin typeface="Times New Roman" pitchFamily="18" charset="0"/>
                <a:cs typeface="Arial"/>
              </a:endParaRPr>
            </a:p>
          </p:txBody>
        </p:sp>
        <p:pic>
          <p:nvPicPr>
            <p:cNvPr id="94" name="Graphic 93" descr="Processor outline">
              <a:extLst>
                <a:ext uri="{FF2B5EF4-FFF2-40B4-BE49-F238E27FC236}">
                  <a16:creationId xmlns:a16="http://schemas.microsoft.com/office/drawing/2014/main" id="{FE72ACDB-94DD-6F4C-BA9B-773DF672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93450" y="1963383"/>
              <a:ext cx="1672185" cy="1672185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C620C13-4124-8949-8426-DF414D5F1CB5}"/>
                </a:ext>
              </a:extLst>
            </p:cNvPr>
            <p:cNvSpPr txBox="1"/>
            <p:nvPr/>
          </p:nvSpPr>
          <p:spPr>
            <a:xfrm>
              <a:off x="3176337" y="1863979"/>
              <a:ext cx="626695" cy="34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71">
                <a:defRPr/>
              </a:pPr>
              <a:r>
                <a:rPr lang="en-US" altLang="zh-CN" sz="2400">
                  <a:solidFill>
                    <a:srgbClr val="5B9BD5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CPU</a:t>
              </a:r>
              <a:endParaRPr lang="en-US" sz="240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EDA9B242-DE9C-DE45-9CB2-8862A9F2CB2D}"/>
              </a:ext>
            </a:extLst>
          </p:cNvPr>
          <p:cNvSpPr/>
          <p:nvPr/>
        </p:nvSpPr>
        <p:spPr>
          <a:xfrm>
            <a:off x="2741000" y="5407924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A2CA23B-5952-D84F-99FC-F3B5223D6A77}"/>
              </a:ext>
            </a:extLst>
          </p:cNvPr>
          <p:cNvSpPr/>
          <p:nvPr/>
        </p:nvSpPr>
        <p:spPr>
          <a:xfrm>
            <a:off x="2569680" y="2753726"/>
            <a:ext cx="1442582" cy="520363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971">
              <a:defRPr/>
            </a:pPr>
            <a:r>
              <a:rPr lang="en-US" sz="1600">
                <a:solidFill>
                  <a:prstClr val="white"/>
                </a:solidFill>
                <a:latin typeface="Calibri" panose="020F0502020204030204"/>
                <a:cs typeface="Arial"/>
              </a:rPr>
              <a:t>Encryption Engine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7F2DD59-0BD6-5545-ACB6-425C180B1521}"/>
              </a:ext>
            </a:extLst>
          </p:cNvPr>
          <p:cNvSpPr/>
          <p:nvPr/>
        </p:nvSpPr>
        <p:spPr>
          <a:xfrm>
            <a:off x="2561168" y="1987252"/>
            <a:ext cx="1442582" cy="1286838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71"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TextBox 1">
            <a:extLst>
              <a:ext uri="{FF2B5EF4-FFF2-40B4-BE49-F238E27FC236}">
                <a16:creationId xmlns:a16="http://schemas.microsoft.com/office/drawing/2014/main" id="{8C41E7AA-5DC7-CA42-93E7-39DCBAE035BA}"/>
              </a:ext>
            </a:extLst>
          </p:cNvPr>
          <p:cNvSpPr txBox="1"/>
          <p:nvPr/>
        </p:nvSpPr>
        <p:spPr>
          <a:xfrm>
            <a:off x="4019302" y="1666825"/>
            <a:ext cx="1551345" cy="6665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defRPr/>
            </a:pPr>
            <a:r>
              <a:rPr lang="en-US" sz="1866" b="1" i="1">
                <a:solidFill>
                  <a:srgbClr val="92D050"/>
                </a:solidFill>
                <a:latin typeface="Calibri Light" panose="020F0302020204030204"/>
              </a:rPr>
              <a:t>Security boundary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62A2888-EC9F-5342-A8B7-907937B1B974}"/>
              </a:ext>
            </a:extLst>
          </p:cNvPr>
          <p:cNvSpPr txBox="1"/>
          <p:nvPr/>
        </p:nvSpPr>
        <p:spPr>
          <a:xfrm>
            <a:off x="5102817" y="1308948"/>
            <a:ext cx="7089183" cy="442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71"/>
            <a:r>
              <a:rPr lang="en-US" sz="2000" dirty="0"/>
              <a:t>SecNDP is the first work to enable a TEE in the presence of untrusted memory to leverage the performance and energy benefits of NDP securely.</a:t>
            </a:r>
            <a:endParaRPr lang="en-US" sz="2000" dirty="0">
              <a:solidFill>
                <a:srgbClr val="000000"/>
              </a:solidFill>
              <a:latin typeface="Calibri" panose="020F0502020204030204"/>
              <a:cs typeface="Arial"/>
            </a:endParaRPr>
          </a:p>
          <a:p>
            <a:pPr marL="838129" lvl="1" indent="-380929" defTabSz="1218971">
              <a:buFont typeface="Arial" panose="020B0604020202020204" pitchFamily="34" charset="0"/>
              <a:buChar char="•"/>
            </a:pPr>
            <a:r>
              <a:rPr lang="en-US" sz="2000" dirty="0"/>
              <a:t>We proposed </a:t>
            </a:r>
            <a:r>
              <a:rPr lang="en-US" sz="2000" u="sng" dirty="0"/>
              <a:t>an encryption scheme </a:t>
            </a:r>
            <a:r>
              <a:rPr lang="en-US" sz="2000" dirty="0"/>
              <a:t>allow computation over ciphertext in the untrusted NDP.</a:t>
            </a:r>
          </a:p>
          <a:p>
            <a:pPr marL="838129" lvl="1" indent="-380929" defTabSz="1218971">
              <a:buFont typeface="Arial" panose="020B0604020202020204" pitchFamily="34" charset="0"/>
              <a:buChar char="•"/>
            </a:pPr>
            <a:r>
              <a:rPr lang="en-US" sz="2000" dirty="0"/>
              <a:t>We proposed </a:t>
            </a:r>
            <a:r>
              <a:rPr lang="en-US" sz="2000" u="sng" dirty="0"/>
              <a:t>an integrity verification scheme </a:t>
            </a:r>
            <a:r>
              <a:rPr lang="en-US" sz="2000" dirty="0"/>
              <a:t>to validate the correctness of the computation in NDP.</a:t>
            </a:r>
          </a:p>
          <a:p>
            <a:pPr lvl="1" defTabSz="1218971"/>
            <a:r>
              <a:rPr lang="en-US" sz="2000" dirty="0"/>
              <a:t> </a:t>
            </a:r>
          </a:p>
          <a:p>
            <a:pPr defTabSz="1218971"/>
            <a:r>
              <a:rPr lang="en-US" sz="2000" dirty="0"/>
              <a:t>SecNDP schemes demonstrate performance approaching to that of unprotected NDP.</a:t>
            </a:r>
          </a:p>
          <a:p>
            <a:pPr marL="838129" lvl="1" indent="-380929" defTabSz="1218971">
              <a:buFont typeface="Arial" panose="020B0604020202020204" pitchFamily="34" charset="0"/>
              <a:buChar char="•"/>
            </a:pPr>
            <a:r>
              <a:rPr lang="en-US" sz="2000" dirty="0"/>
              <a:t>Performance (7.46x speedup)</a:t>
            </a:r>
          </a:p>
          <a:p>
            <a:pPr marL="838129" lvl="1" indent="-380929" defTabSz="1218971">
              <a:buFont typeface="Arial" panose="020B0604020202020204" pitchFamily="34" charset="0"/>
              <a:buChar char="•"/>
            </a:pPr>
            <a:r>
              <a:rPr lang="en-US" sz="2000" dirty="0"/>
              <a:t>Energy consumption (18% energy-saving)</a:t>
            </a:r>
          </a:p>
          <a:p>
            <a:pPr marL="838129" lvl="1" indent="-380929" defTabSz="1218971">
              <a:buFont typeface="Arial" panose="020B0604020202020204" pitchFamily="34" charset="0"/>
              <a:buChar char="•"/>
            </a:pPr>
            <a:r>
              <a:rPr lang="en-US" sz="2000" dirty="0"/>
              <a:t>Accuracy (negligible impact)</a:t>
            </a:r>
          </a:p>
          <a:p>
            <a:pPr marL="838129" lvl="1" indent="-380929" defTabSz="1218971"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000000"/>
              </a:solidFill>
              <a:latin typeface="Calibri" panose="020F0502020204030204"/>
              <a:cs typeface="Arial"/>
            </a:endParaRPr>
          </a:p>
        </p:txBody>
      </p:sp>
      <p:pic>
        <p:nvPicPr>
          <p:cNvPr id="109" name="Graphic 108" descr="Lock with solid fill">
            <a:extLst>
              <a:ext uri="{FF2B5EF4-FFF2-40B4-BE49-F238E27FC236}">
                <a16:creationId xmlns:a16="http://schemas.microsoft.com/office/drawing/2014/main" id="{F8952836-4601-244B-8D77-24F8784E2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55109" y="3409713"/>
            <a:ext cx="417803" cy="41780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9866762A-5F1E-3B4D-83CD-B7224FAB5A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5616" y="1979378"/>
            <a:ext cx="845411" cy="793166"/>
          </a:xfrm>
          <a:prstGeom prst="rect">
            <a:avLst/>
          </a:prstGeom>
        </p:spPr>
      </p:pic>
      <p:sp>
        <p:nvSpPr>
          <p:cNvPr id="133" name="TextBox 1">
            <a:extLst>
              <a:ext uri="{FF2B5EF4-FFF2-40B4-BE49-F238E27FC236}">
                <a16:creationId xmlns:a16="http://schemas.microsoft.com/office/drawing/2014/main" id="{D920263D-1F2E-CE4E-8FB6-8A4A7A044EB8}"/>
              </a:ext>
            </a:extLst>
          </p:cNvPr>
          <p:cNvSpPr txBox="1"/>
          <p:nvPr/>
        </p:nvSpPr>
        <p:spPr>
          <a:xfrm>
            <a:off x="2617940" y="2101139"/>
            <a:ext cx="76643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1218971">
              <a:defRPr/>
            </a:pPr>
            <a:r>
              <a:rPr lang="en-US" sz="1600" b="1">
                <a:latin typeface="Calibri Light" panose="020F0302020204030204"/>
              </a:rPr>
              <a:t>CPU TEE</a:t>
            </a:r>
            <a:endParaRPr lang="en-US" sz="1866" b="1">
              <a:latin typeface="Calibri Light" panose="020F03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6E210-1A61-B546-A889-88D3AE88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28</a:t>
            </a:fld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75068D1-5ECB-8C46-A41A-9EA479A6F2FD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17F1801-0D50-E645-9A17-76D75E5E1ADE}"/>
              </a:ext>
            </a:extLst>
          </p:cNvPr>
          <p:cNvSpPr txBox="1"/>
          <p:nvPr/>
        </p:nvSpPr>
        <p:spPr>
          <a:xfrm>
            <a:off x="10067242" y="6149550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6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4E6C-6EAB-DA40-8B9F-B0A88B42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“Memory Wall” </a:t>
            </a:r>
            <a:r>
              <a:rPr lang="en-GB"/>
              <a:t>and Near Data Processing (NDP)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1A5210-259C-F945-B578-A1A3D9CCA7AE}"/>
              </a:ext>
            </a:extLst>
          </p:cNvPr>
          <p:cNvGrpSpPr/>
          <p:nvPr/>
        </p:nvGrpSpPr>
        <p:grpSpPr>
          <a:xfrm>
            <a:off x="1173551" y="4030429"/>
            <a:ext cx="3816758" cy="1055315"/>
            <a:chOff x="6352709" y="725472"/>
            <a:chExt cx="3421167" cy="10219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776F66-F83F-D148-97A2-86A89CF66751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6" name="Graphic 5" descr="Processor with solid fill">
              <a:extLst>
                <a:ext uri="{FF2B5EF4-FFF2-40B4-BE49-F238E27FC236}">
                  <a16:creationId xmlns:a16="http://schemas.microsoft.com/office/drawing/2014/main" id="{81A6DEB3-F5D1-5D47-A255-19A1B70F4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7" name="Graphic 6" descr="Processor with solid fill">
              <a:extLst>
                <a:ext uri="{FF2B5EF4-FFF2-40B4-BE49-F238E27FC236}">
                  <a16:creationId xmlns:a16="http://schemas.microsoft.com/office/drawing/2014/main" id="{DF8345B5-8C7A-8D47-9321-3F05DFA21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8" name="Graphic 7" descr="Processor with solid fill">
              <a:extLst>
                <a:ext uri="{FF2B5EF4-FFF2-40B4-BE49-F238E27FC236}">
                  <a16:creationId xmlns:a16="http://schemas.microsoft.com/office/drawing/2014/main" id="{06214617-84A2-264B-813B-12EA1EB2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9" name="Graphic 8" descr="Processor with solid fill">
              <a:extLst>
                <a:ext uri="{FF2B5EF4-FFF2-40B4-BE49-F238E27FC236}">
                  <a16:creationId xmlns:a16="http://schemas.microsoft.com/office/drawing/2014/main" id="{76B07F59-55DE-AE45-9D40-77F2B3B12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10" name="Graphic 9" descr="Processor with solid fill">
              <a:extLst>
                <a:ext uri="{FF2B5EF4-FFF2-40B4-BE49-F238E27FC236}">
                  <a16:creationId xmlns:a16="http://schemas.microsoft.com/office/drawing/2014/main" id="{4F74C286-EFE2-6642-81E6-5FADFFD33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185038-8505-184B-BCAA-1894E7B0F448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D25C0A-E3CC-6C48-95C4-2423F4C46E9E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89E42C-E3B8-2B47-9F63-4BEAD5769A5B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10CD69-4EF2-9A45-B078-7663879ACCBE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9D1A49-84B9-4244-9871-A2BD918417B7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9020A1-45B0-0A49-A32E-439EF56C16B0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6D483A-B0D1-274A-9349-8883D7840EFF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D51E6B-EEAE-5347-B0A8-CE1E9C6C966D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01D62E-AE55-FC40-9FA6-3073D691467B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C7D9BA-5713-6646-9B4D-52CDAF0A3A69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FA138E-E3C1-714F-B9B4-D26DB6C26930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C8EAA5-0E85-1F41-B685-C53448278F50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05A5276-6354-674D-992B-96B3C689CEF2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02185C-C44D-D44D-9101-8E949D636B85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5ADA5C-6DA9-954E-817F-35FF43B45E0C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EB5091-6B4E-5C40-BC6C-780CF4458272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522758-623E-B944-AF0E-D43D6CA72B33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1CE307-7862-1146-BF14-92E5253DC8B9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A77F06-5C0B-A546-AE4E-CB03305E2AE8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8092826-EF22-4542-BE4D-58855D311E9E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DBD3388-9E0A-B44E-A35B-CD1A48E183A8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7A00CF-9050-E348-8E24-A70C99AF35E1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503F26-A48A-AA4D-BD2C-FB51301C299B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6E514C-65F5-7344-9C18-6DA037515091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EA59B1F-B027-5843-9F8B-F791D50F377F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F60E73-CC4E-E149-9148-83789878BACD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B701A0D-3320-FD4E-82B0-A16A7705D23F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759812E-EEC3-ED42-BF2A-21E40B52ED0E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8928A5-D6B1-FA4E-8860-7055BB3CAAAF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235262-1502-1044-9B0F-1E4625362587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65E50C-CF8B-F247-93F3-6338CCFB3F9B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904EFC-2912-F649-8F2B-1707B924F025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3583C3-D417-A14B-8DB2-8E4C3D2C2CC9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A8E0B65-E716-5445-93BF-9905FCFB4EB0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161D923-396D-9248-AB08-6E697C145B5C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919D220-FD67-5F4A-A287-D5F4E1331AFB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2162A3-85CF-EB46-926D-6EC9DC40C6C6}"/>
              </a:ext>
            </a:extLst>
          </p:cNvPr>
          <p:cNvGrpSpPr/>
          <p:nvPr/>
        </p:nvGrpSpPr>
        <p:grpSpPr>
          <a:xfrm>
            <a:off x="6862794" y="5206990"/>
            <a:ext cx="3816758" cy="1055315"/>
            <a:chOff x="6352709" y="725472"/>
            <a:chExt cx="3421167" cy="102196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6180641-8A85-A741-92F7-2B11888EE9D3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49" name="Graphic 48" descr="Processor with solid fill">
              <a:extLst>
                <a:ext uri="{FF2B5EF4-FFF2-40B4-BE49-F238E27FC236}">
                  <a16:creationId xmlns:a16="http://schemas.microsoft.com/office/drawing/2014/main" id="{02218739-4FA8-5241-9880-502E75F7E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50" name="Graphic 49" descr="Processor with solid fill">
              <a:extLst>
                <a:ext uri="{FF2B5EF4-FFF2-40B4-BE49-F238E27FC236}">
                  <a16:creationId xmlns:a16="http://schemas.microsoft.com/office/drawing/2014/main" id="{93F48CB7-0F30-EB49-A2D8-08CABA149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51" name="Graphic 50" descr="Processor with solid fill">
              <a:extLst>
                <a:ext uri="{FF2B5EF4-FFF2-40B4-BE49-F238E27FC236}">
                  <a16:creationId xmlns:a16="http://schemas.microsoft.com/office/drawing/2014/main" id="{A24BD3AC-B3E4-1F4B-9DC8-8DBE09249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52" name="Graphic 51" descr="Processor with solid fill">
              <a:extLst>
                <a:ext uri="{FF2B5EF4-FFF2-40B4-BE49-F238E27FC236}">
                  <a16:creationId xmlns:a16="http://schemas.microsoft.com/office/drawing/2014/main" id="{BCD577EA-5111-A54E-86C3-7F9BA7EAC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53" name="Graphic 52" descr="Processor with solid fill">
              <a:extLst>
                <a:ext uri="{FF2B5EF4-FFF2-40B4-BE49-F238E27FC236}">
                  <a16:creationId xmlns:a16="http://schemas.microsoft.com/office/drawing/2014/main" id="{1FA7204E-C433-944D-A680-AE2F49B82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88EB914-4E52-8745-A043-FCAB85E202EF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99BA82C-15C5-2C4F-87F1-D5B084A7B397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5142798-9DA8-6B45-AA55-81DD9C19DC03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E5FDBA3-4BA6-F548-9FD7-CAD58779D975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6907AC9-D17B-C449-A264-8CB1014CF37E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7D90319-EBA6-9C4D-968D-50D3A2F6DA67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EBEB297-92AF-5A44-A082-9544BED00ABA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407B083-C176-8548-8465-58FC30561A60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87B9F62-A039-6247-8260-807F79E726DB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610A8DC-B55D-F548-BA40-C64E394286FB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6DE80F5-8786-984E-93E3-4E89A7A9F9B7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8EB6F0-6E59-5A4B-ADA4-37F2CA2B027A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5F53EEB-008B-9644-B9FB-0214763D4A40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4CE2C5E-430C-4542-9EAF-79A63182E0B6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53C7C8F-9759-F141-9125-520C178411AB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1425727-35F2-0B42-9454-4AF0D5254C87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D7C2D9C-7227-5A48-BD59-76A8F35A99CC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1B3F749-7CE2-6343-A08E-749B3039CB86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E0021E-1C52-EB45-9AEB-D8F64DAC1711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3F94F90-72D2-6F45-8A35-57295104EB40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6C0868E-5A66-8A47-AA7D-5F3E17FCD013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329AB57-E876-C644-97E5-07E013B70668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D1BB385-5305-F740-9541-2EFC481F1A83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B9F477A-8B72-4540-B0C3-84D84F0C45C9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BB2DCF9-13D4-3242-8AC9-D97166EE8141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D5D84F5-0658-FC42-B757-F7123AA2B6A4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DAB4061-EEC0-364F-8E26-A871AA2C77D7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5BEAB88-27F6-3144-922E-C48421E8D91E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E1DEA03-F27D-EF42-8B1D-531E24B00166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DD64805-4FF7-034C-9C66-EF4C360E1F6B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B568472-E9CD-4C42-BDD4-7B3254D760B6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623D18B-9623-9342-AA13-6BD83F652A73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47A748B-ECEC-D244-AF1C-06F19667EBA1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F89B170-8DCD-0141-90F7-7525879AC5F5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4B0EDC1-4AD7-F047-B3B4-4B933D69ECCB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0A302CB-AE96-5940-B380-CC7F2A7BFDC2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0C56449-FADE-7941-9C41-2BCDCD09F72A}"/>
              </a:ext>
            </a:extLst>
          </p:cNvPr>
          <p:cNvGrpSpPr/>
          <p:nvPr/>
        </p:nvGrpSpPr>
        <p:grpSpPr>
          <a:xfrm>
            <a:off x="6854283" y="4054810"/>
            <a:ext cx="3816758" cy="1055315"/>
            <a:chOff x="6352709" y="725472"/>
            <a:chExt cx="3421167" cy="102196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0DAF570-07A4-3D4F-BE7E-918CE2673E4D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92" name="Graphic 91" descr="Processor with solid fill">
              <a:extLst>
                <a:ext uri="{FF2B5EF4-FFF2-40B4-BE49-F238E27FC236}">
                  <a16:creationId xmlns:a16="http://schemas.microsoft.com/office/drawing/2014/main" id="{BB94CF83-245C-2B4E-A2CD-590348B14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93" name="Graphic 92" descr="Processor with solid fill">
              <a:extLst>
                <a:ext uri="{FF2B5EF4-FFF2-40B4-BE49-F238E27FC236}">
                  <a16:creationId xmlns:a16="http://schemas.microsoft.com/office/drawing/2014/main" id="{45536017-8F1E-4F44-95DA-114BB1EA3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94" name="Graphic 93" descr="Processor with solid fill">
              <a:extLst>
                <a:ext uri="{FF2B5EF4-FFF2-40B4-BE49-F238E27FC236}">
                  <a16:creationId xmlns:a16="http://schemas.microsoft.com/office/drawing/2014/main" id="{94B8E067-6BCC-5F4E-8D52-63A555837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95" name="Graphic 94" descr="Processor with solid fill">
              <a:extLst>
                <a:ext uri="{FF2B5EF4-FFF2-40B4-BE49-F238E27FC236}">
                  <a16:creationId xmlns:a16="http://schemas.microsoft.com/office/drawing/2014/main" id="{A5490C95-2917-7240-AB24-9766B33DC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96" name="Graphic 95" descr="Processor with solid fill">
              <a:extLst>
                <a:ext uri="{FF2B5EF4-FFF2-40B4-BE49-F238E27FC236}">
                  <a16:creationId xmlns:a16="http://schemas.microsoft.com/office/drawing/2014/main" id="{13B8A818-0778-B947-BB8F-FBE6C2EA7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71EB204-09F7-DB46-8FB3-F21ECD35F319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13D1AC7-CE66-CE4B-AA39-DD8EDF705D3E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564A600-2713-0948-915A-0304E83D3836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57C9544-231B-B04D-81CF-78D7CAB80C35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4EBA784-FCA0-944B-A41B-1EDF35BF493B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2AEC6B3-F72F-C043-9FAA-410181797F10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02F7676-C189-4D41-9C5A-EA0FBB715C94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3D9FA02-FAA2-BD43-A11A-E30CAD293A7E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77EECBE-F04E-9E4C-8620-CD485FF09BB4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CEA31E4-E4A0-8D4F-8D2B-4326E5B1E33D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462FCAD-6703-B645-8573-7C93AD7FB976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891B60B-1A3A-9144-8F19-791F78BCDC70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8E6E3F7-AE42-7C43-81A9-71DCB6662044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F2230A8-C34F-9743-8370-B6CC39CB4140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2FEBB40-40DC-B643-A54C-0C1BC5364DB4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12D9114-01AF-5A4B-9795-CA13B80E37E8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3943EA5-98B6-0A41-A350-44E279E4F5A8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093298D-E401-094E-A27A-7F625AAF64B3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6DCBD89-A3C6-D644-A60B-7A3E9CC24B73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1DA8CCD-CD13-6548-827A-411613720FEA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95508BF-8FC0-2D48-894C-DDC1F36AB5D9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D08AF61-71E5-CD40-B900-D0FC81933ADF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637CBC4-33E8-124C-8BBE-92526F88526B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5273096-FEE4-0743-B659-88C1F17B3AD6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056F3A0-24DA-B34C-A699-F9FFCA22D830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CFB40D3-CFF1-8046-9838-75799E9D8CD0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9AFE509-F90D-EC44-AA5D-F3751CB22CEA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21748C9-10CF-F948-AABC-172073E8308A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04D63DA-CDCF-1B45-A721-4D0106A661BF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641A63D-6B13-3841-AEE7-FFC3A9F308B4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7A7F935-058D-7B42-9135-8C7946882CC7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C036E70-E605-BA43-8974-2787A05A3EEF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C6F42691-6416-7340-A768-C69A72444922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165B326-3DD5-3445-9E3A-EDE15385E128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4ABFD7D-EA6D-E147-A66F-6B5B452D0A4D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07A5F8F-564D-FE4A-B1A8-5DA7EEB43183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AEE9DBA6-54B1-5C4B-AB37-2FB5656F1EB7}"/>
              </a:ext>
            </a:extLst>
          </p:cNvPr>
          <p:cNvSpPr txBox="1"/>
          <p:nvPr/>
        </p:nvSpPr>
        <p:spPr>
          <a:xfrm>
            <a:off x="8724810" y="6085283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71"/>
            <a:r>
              <a:rPr lang="en-US" sz="2400">
                <a:solidFill>
                  <a:prstClr val="black"/>
                </a:solidFill>
                <a:latin typeface="Calibri" panose="020F0502020204030204"/>
                <a:cs typeface="Arial"/>
              </a:rPr>
              <a:t>…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72A1986-261B-1D4D-9A99-C63042D0FDC6}"/>
              </a:ext>
            </a:extLst>
          </p:cNvPr>
          <p:cNvSpPr/>
          <p:nvPr/>
        </p:nvSpPr>
        <p:spPr>
          <a:xfrm>
            <a:off x="8421733" y="4257460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sp>
        <p:nvSpPr>
          <p:cNvPr id="135" name="Line Callout 1 134">
            <a:extLst>
              <a:ext uri="{FF2B5EF4-FFF2-40B4-BE49-F238E27FC236}">
                <a16:creationId xmlns:a16="http://schemas.microsoft.com/office/drawing/2014/main" id="{94FC633A-5EE5-7640-B372-4CDD81E61F01}"/>
              </a:ext>
            </a:extLst>
          </p:cNvPr>
          <p:cNvSpPr/>
          <p:nvPr/>
        </p:nvSpPr>
        <p:spPr>
          <a:xfrm>
            <a:off x="415636" y="2821366"/>
            <a:ext cx="1759659" cy="548719"/>
          </a:xfrm>
          <a:prstGeom prst="borderCallout1">
            <a:avLst>
              <a:gd name="adj1" fmla="val 45482"/>
              <a:gd name="adj2" fmla="val 99938"/>
              <a:gd name="adj3" fmla="val 160641"/>
              <a:gd name="adj4" fmla="val 15451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r>
              <a:rPr lang="en-US" sz="1866">
                <a:solidFill>
                  <a:srgbClr val="FFFFFF"/>
                </a:solidFill>
                <a:latin typeface="Arial"/>
              </a:rPr>
              <a:t>Performance Bottleneck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50FC278-DBC5-D344-9849-A729778B245C}"/>
              </a:ext>
            </a:extLst>
          </p:cNvPr>
          <p:cNvSpPr/>
          <p:nvPr/>
        </p:nvSpPr>
        <p:spPr>
          <a:xfrm>
            <a:off x="8421733" y="5405514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sp>
        <p:nvSpPr>
          <p:cNvPr id="137" name="Line Callout 2 136">
            <a:extLst>
              <a:ext uri="{FF2B5EF4-FFF2-40B4-BE49-F238E27FC236}">
                <a16:creationId xmlns:a16="http://schemas.microsoft.com/office/drawing/2014/main" id="{4FEF5B0E-CD9C-8C4F-B81B-A5C94BBEB11E}"/>
              </a:ext>
            </a:extLst>
          </p:cNvPr>
          <p:cNvSpPr/>
          <p:nvPr/>
        </p:nvSpPr>
        <p:spPr>
          <a:xfrm>
            <a:off x="9996932" y="3067982"/>
            <a:ext cx="2045870" cy="984757"/>
          </a:xfrm>
          <a:prstGeom prst="borderCallout2">
            <a:avLst>
              <a:gd name="adj1" fmla="val 71062"/>
              <a:gd name="adj2" fmla="val -4309"/>
              <a:gd name="adj3" fmla="val 70930"/>
              <a:gd name="adj4" fmla="val -30653"/>
              <a:gd name="adj5" fmla="val 135504"/>
              <a:gd name="adj6" fmla="val -46406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1866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5860092-E454-B54A-94D5-47825FC1FC58}"/>
              </a:ext>
            </a:extLst>
          </p:cNvPr>
          <p:cNvCxnSpPr>
            <a:cxnSpLocks/>
          </p:cNvCxnSpPr>
          <p:nvPr/>
        </p:nvCxnSpPr>
        <p:spPr>
          <a:xfrm flipH="1">
            <a:off x="9046891" y="3784225"/>
            <a:ext cx="356215" cy="17606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021826C-50C4-A94F-9593-BC7DABDA2FDB}"/>
              </a:ext>
            </a:extLst>
          </p:cNvPr>
          <p:cNvGrpSpPr/>
          <p:nvPr/>
        </p:nvGrpSpPr>
        <p:grpSpPr>
          <a:xfrm>
            <a:off x="2158461" y="1512008"/>
            <a:ext cx="2229290" cy="2543367"/>
            <a:chOff x="2693450" y="1963383"/>
            <a:chExt cx="1672185" cy="1907774"/>
          </a:xfrm>
        </p:grpSpPr>
        <p:sp>
          <p:nvSpPr>
            <p:cNvPr id="140" name="Left-Right Arrow 139">
              <a:extLst>
                <a:ext uri="{FF2B5EF4-FFF2-40B4-BE49-F238E27FC236}">
                  <a16:creationId xmlns:a16="http://schemas.microsoft.com/office/drawing/2014/main" id="{D6680AEA-7B24-404C-998C-C1829E44CFE0}"/>
                </a:ext>
              </a:extLst>
            </p:cNvPr>
            <p:cNvSpPr/>
            <p:nvPr/>
          </p:nvSpPr>
          <p:spPr bwMode="auto">
            <a:xfrm rot="16200000">
              <a:off x="3296301" y="3479044"/>
              <a:ext cx="461666" cy="322560"/>
            </a:xfrm>
            <a:prstGeom prst="leftRightArrow">
              <a:avLst>
                <a:gd name="adj1" fmla="val 50000"/>
                <a:gd name="adj2" fmla="val 31386"/>
              </a:avLst>
            </a:prstGeom>
            <a:solidFill>
              <a:srgbClr val="5B9BD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04" tIns="60952" rIns="121904" bIns="60952" numCol="1" rtlCol="0" anchor="t" anchorCtr="0" compatLnSpc="1">
              <a:prstTxWarp prst="textNoShape">
                <a:avLst/>
              </a:prstTxWarp>
            </a:bodyPr>
            <a:lstStyle/>
            <a:p>
              <a:pPr defTabSz="121897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799">
                <a:solidFill>
                  <a:srgbClr val="5B9BD5"/>
                </a:solidFill>
                <a:latin typeface="Times New Roman" pitchFamily="18" charset="0"/>
                <a:cs typeface="Arial"/>
              </a:endParaRPr>
            </a:p>
          </p:txBody>
        </p:sp>
        <p:pic>
          <p:nvPicPr>
            <p:cNvPr id="141" name="Graphic 140" descr="Processor outline">
              <a:extLst>
                <a:ext uri="{FF2B5EF4-FFF2-40B4-BE49-F238E27FC236}">
                  <a16:creationId xmlns:a16="http://schemas.microsoft.com/office/drawing/2014/main" id="{AFBD6C31-4FB8-D14B-9B2C-4B3736E8B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93450" y="1963383"/>
              <a:ext cx="1672185" cy="1672185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76D6401-C55E-E74F-81AD-2D4D685D422E}"/>
                </a:ext>
              </a:extLst>
            </p:cNvPr>
            <p:cNvSpPr txBox="1"/>
            <p:nvPr/>
          </p:nvSpPr>
          <p:spPr>
            <a:xfrm>
              <a:off x="3216338" y="2598908"/>
              <a:ext cx="626695" cy="34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971">
                <a:defRPr/>
              </a:pPr>
              <a:r>
                <a:rPr lang="en-US" altLang="zh-CN" sz="2400">
                  <a:solidFill>
                    <a:srgbClr val="5B9BD5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CPU</a:t>
              </a:r>
              <a:endParaRPr lang="en-US" sz="240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CB321F2-D185-AE46-9A54-BA03E3BF2CA0}"/>
              </a:ext>
            </a:extLst>
          </p:cNvPr>
          <p:cNvGrpSpPr/>
          <p:nvPr/>
        </p:nvGrpSpPr>
        <p:grpSpPr>
          <a:xfrm>
            <a:off x="7648017" y="1527183"/>
            <a:ext cx="2229290" cy="2543367"/>
            <a:chOff x="2693450" y="1963383"/>
            <a:chExt cx="1672185" cy="1907774"/>
          </a:xfrm>
        </p:grpSpPr>
        <p:sp>
          <p:nvSpPr>
            <p:cNvPr id="144" name="Left-Right Arrow 143">
              <a:extLst>
                <a:ext uri="{FF2B5EF4-FFF2-40B4-BE49-F238E27FC236}">
                  <a16:creationId xmlns:a16="http://schemas.microsoft.com/office/drawing/2014/main" id="{D5384C7A-DFDB-8E49-AFD8-7F3BDEC2FFB9}"/>
                </a:ext>
              </a:extLst>
            </p:cNvPr>
            <p:cNvSpPr/>
            <p:nvPr/>
          </p:nvSpPr>
          <p:spPr bwMode="auto">
            <a:xfrm rot="16200000">
              <a:off x="3296301" y="3479044"/>
              <a:ext cx="461666" cy="322560"/>
            </a:xfrm>
            <a:prstGeom prst="leftRightArrow">
              <a:avLst>
                <a:gd name="adj1" fmla="val 50000"/>
                <a:gd name="adj2" fmla="val 31386"/>
              </a:avLst>
            </a:prstGeom>
            <a:solidFill>
              <a:srgbClr val="5B9BD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04" tIns="60952" rIns="121904" bIns="60952" numCol="1" rtlCol="0" anchor="t" anchorCtr="0" compatLnSpc="1">
              <a:prstTxWarp prst="textNoShape">
                <a:avLst/>
              </a:prstTxWarp>
            </a:bodyPr>
            <a:lstStyle/>
            <a:p>
              <a:pPr defTabSz="121897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799">
                <a:solidFill>
                  <a:srgbClr val="5B9BD5"/>
                </a:solidFill>
                <a:latin typeface="Times New Roman" pitchFamily="18" charset="0"/>
                <a:cs typeface="Arial"/>
              </a:endParaRPr>
            </a:p>
          </p:txBody>
        </p:sp>
        <p:pic>
          <p:nvPicPr>
            <p:cNvPr id="145" name="Graphic 144" descr="Processor outline">
              <a:extLst>
                <a:ext uri="{FF2B5EF4-FFF2-40B4-BE49-F238E27FC236}">
                  <a16:creationId xmlns:a16="http://schemas.microsoft.com/office/drawing/2014/main" id="{A6F995EC-8FFC-0441-9E1C-D440E06E4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93450" y="1963383"/>
              <a:ext cx="1672185" cy="1672185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4ABFB6B-428E-0840-BD21-E40205032BAD}"/>
                </a:ext>
              </a:extLst>
            </p:cNvPr>
            <p:cNvSpPr txBox="1"/>
            <p:nvPr/>
          </p:nvSpPr>
          <p:spPr>
            <a:xfrm>
              <a:off x="3212981" y="2598908"/>
              <a:ext cx="626695" cy="34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971">
                <a:defRPr/>
              </a:pPr>
              <a:r>
                <a:rPr lang="en-US" altLang="zh-CN" sz="2400">
                  <a:solidFill>
                    <a:srgbClr val="5B9BD5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CPU</a:t>
              </a:r>
              <a:endParaRPr lang="en-US" sz="240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7" name="Line Callout 1 146">
            <a:extLst>
              <a:ext uri="{FF2B5EF4-FFF2-40B4-BE49-F238E27FC236}">
                <a16:creationId xmlns:a16="http://schemas.microsoft.com/office/drawing/2014/main" id="{25E59562-FA17-3F42-B750-FE532AC60A99}"/>
              </a:ext>
            </a:extLst>
          </p:cNvPr>
          <p:cNvSpPr/>
          <p:nvPr/>
        </p:nvSpPr>
        <p:spPr>
          <a:xfrm>
            <a:off x="415635" y="3540416"/>
            <a:ext cx="1759659" cy="487617"/>
          </a:xfrm>
          <a:prstGeom prst="borderCallout1">
            <a:avLst>
              <a:gd name="adj1" fmla="val 55436"/>
              <a:gd name="adj2" fmla="val 98784"/>
              <a:gd name="adj3" fmla="val 37505"/>
              <a:gd name="adj4" fmla="val 15335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r>
              <a:rPr lang="en-US" sz="1866">
                <a:solidFill>
                  <a:srgbClr val="FFFFFF"/>
                </a:solidFill>
                <a:latin typeface="Arial"/>
              </a:rPr>
              <a:t>Power</a:t>
            </a:r>
          </a:p>
        </p:txBody>
      </p:sp>
      <p:sp>
        <p:nvSpPr>
          <p:cNvPr id="148" name="Line Callout 1 147">
            <a:extLst>
              <a:ext uri="{FF2B5EF4-FFF2-40B4-BE49-F238E27FC236}">
                <a16:creationId xmlns:a16="http://schemas.microsoft.com/office/drawing/2014/main" id="{0626CA4B-7961-ED44-88A9-D50F6DDE87A9}"/>
              </a:ext>
            </a:extLst>
          </p:cNvPr>
          <p:cNvSpPr/>
          <p:nvPr/>
        </p:nvSpPr>
        <p:spPr>
          <a:xfrm>
            <a:off x="9777826" y="4062436"/>
            <a:ext cx="2338170" cy="1273135"/>
          </a:xfrm>
          <a:prstGeom prst="borderCallout1">
            <a:avLst>
              <a:gd name="adj1" fmla="val 49185"/>
              <a:gd name="adj2" fmla="val -1104"/>
              <a:gd name="adj3" fmla="val 62500"/>
              <a:gd name="adj4" fmla="val -231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1218971">
              <a:buClr>
                <a:srgbClr val="000000"/>
              </a:buClr>
            </a:pPr>
            <a:r>
              <a:rPr lang="en-US" sz="1866">
                <a:solidFill>
                  <a:srgbClr val="000000"/>
                </a:solidFill>
                <a:latin typeface="Arial"/>
              </a:rPr>
              <a:t>1.Parallel accesses</a:t>
            </a:r>
          </a:p>
          <a:p>
            <a:pPr algn="ctr" defTabSz="1218971">
              <a:buClr>
                <a:srgbClr val="000000"/>
              </a:buClr>
            </a:pPr>
            <a:r>
              <a:rPr lang="en-US" sz="1600" i="1">
                <a:solidFill>
                  <a:schemeClr val="tx1"/>
                </a:solidFill>
              </a:rPr>
              <a:t>~4x end-to-end speedup for recommendation models </a:t>
            </a:r>
          </a:p>
        </p:txBody>
      </p:sp>
      <p:sp>
        <p:nvSpPr>
          <p:cNvPr id="149" name="Line Callout 1 148">
            <a:extLst>
              <a:ext uri="{FF2B5EF4-FFF2-40B4-BE49-F238E27FC236}">
                <a16:creationId xmlns:a16="http://schemas.microsoft.com/office/drawing/2014/main" id="{05043602-4EAA-2A41-861E-650CC1552482}"/>
              </a:ext>
            </a:extLst>
          </p:cNvPr>
          <p:cNvSpPr/>
          <p:nvPr/>
        </p:nvSpPr>
        <p:spPr>
          <a:xfrm>
            <a:off x="9777824" y="2009134"/>
            <a:ext cx="2338171" cy="984757"/>
          </a:xfrm>
          <a:prstGeom prst="borderCallout1">
            <a:avLst>
              <a:gd name="adj1" fmla="val 49185"/>
              <a:gd name="adj2" fmla="val -1104"/>
              <a:gd name="adj3" fmla="val 178005"/>
              <a:gd name="adj4" fmla="val -37352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r>
              <a:rPr lang="en-US" sz="1866">
                <a:solidFill>
                  <a:srgbClr val="000000"/>
                </a:solidFill>
                <a:latin typeface="Arial"/>
              </a:rPr>
              <a:t>2.Power-saving</a:t>
            </a:r>
          </a:p>
          <a:p>
            <a:pPr algn="ctr" defTabSz="1218971"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/>
              </a:rPr>
              <a:t>20% less power </a:t>
            </a:r>
            <a:r>
              <a:rPr lang="en-US" sz="1600" i="1">
                <a:solidFill>
                  <a:schemeClr val="tx1"/>
                </a:solidFill>
              </a:rPr>
              <a:t>for recommendation models </a:t>
            </a:r>
            <a:endParaRPr lang="en-US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C167E88-6B17-9540-8C26-3B81BD8BC65A}"/>
              </a:ext>
            </a:extLst>
          </p:cNvPr>
          <p:cNvSpPr/>
          <p:nvPr/>
        </p:nvSpPr>
        <p:spPr>
          <a:xfrm>
            <a:off x="8119700" y="6421937"/>
            <a:ext cx="1485215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71">
              <a:buClr>
                <a:srgbClr val="000000"/>
              </a:buClr>
            </a:pPr>
            <a:r>
              <a:rPr lang="en-US" sz="1866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NDP Example</a:t>
            </a:r>
            <a:endParaRPr lang="en-US" sz="1866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32B2569-C922-054E-8A33-B7E9045502EE}"/>
              </a:ext>
            </a:extLst>
          </p:cNvPr>
          <p:cNvGrpSpPr/>
          <p:nvPr/>
        </p:nvGrpSpPr>
        <p:grpSpPr>
          <a:xfrm>
            <a:off x="1182062" y="5182609"/>
            <a:ext cx="3816758" cy="1055315"/>
            <a:chOff x="6352709" y="725472"/>
            <a:chExt cx="3421167" cy="1021963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34A1EC3-9436-C54C-AA1A-8BD99B68CEE6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153" name="Graphic 152" descr="Processor with solid fill">
              <a:extLst>
                <a:ext uri="{FF2B5EF4-FFF2-40B4-BE49-F238E27FC236}">
                  <a16:creationId xmlns:a16="http://schemas.microsoft.com/office/drawing/2014/main" id="{63204D9F-289C-E64D-B037-62AAEDBB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154" name="Graphic 153" descr="Processor with solid fill">
              <a:extLst>
                <a:ext uri="{FF2B5EF4-FFF2-40B4-BE49-F238E27FC236}">
                  <a16:creationId xmlns:a16="http://schemas.microsoft.com/office/drawing/2014/main" id="{8EC0AF86-4C92-2B45-853E-1D66832C9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155" name="Graphic 154" descr="Processor with solid fill">
              <a:extLst>
                <a:ext uri="{FF2B5EF4-FFF2-40B4-BE49-F238E27FC236}">
                  <a16:creationId xmlns:a16="http://schemas.microsoft.com/office/drawing/2014/main" id="{42BC3396-53F3-414F-B5A0-5896D8C74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156" name="Graphic 155" descr="Processor with solid fill">
              <a:extLst>
                <a:ext uri="{FF2B5EF4-FFF2-40B4-BE49-F238E27FC236}">
                  <a16:creationId xmlns:a16="http://schemas.microsoft.com/office/drawing/2014/main" id="{2F60432F-3A36-7C46-9E5E-5844882F2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157" name="Graphic 156" descr="Processor with solid fill">
              <a:extLst>
                <a:ext uri="{FF2B5EF4-FFF2-40B4-BE49-F238E27FC236}">
                  <a16:creationId xmlns:a16="http://schemas.microsoft.com/office/drawing/2014/main" id="{7593C51E-FA92-DD4C-A94C-F0D1FE08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C2D63CA-DC6C-A341-A2D6-30E1F68B3D97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F17FDE3-15D0-184B-8C33-E5922CF70201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76820957-FCA6-2744-8AAF-6AB59EF6C87C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A1234E67-8958-0447-ABEE-5ED649C9F48A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A4BFA7D-990B-104A-94B1-86E308BFB4AA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B4CAA04-BD49-5149-99FD-E62290CF9F11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9E83859-25D2-0947-AB09-F285D7B971E5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0E7E2D6-1814-744E-8FEA-49E2DF86F62C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0095517-5E4A-3640-A211-2A91159678D6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3F5FAFB9-ABEC-AA43-B0A5-D4D790D9DF2D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308FF41-4A3D-C346-B682-B62E166F88ED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06BF1A3-9ED3-5240-B283-B1A33028DF8A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043DD07-1C1A-C24B-AAA3-FB0093720551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52EC97D8-B558-0049-8CFF-1640A67FCD5B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03875D5-19A5-1344-91C5-6CB2BC83EEF2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9318E2E-C1CD-3E47-9E8E-F20971FA0114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2F81AE7B-EF67-D949-8AFA-8BA98104492A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27CA65A-F7DD-5F4F-AA6C-BB24AA457171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5CDF9762-F99A-AD45-845A-0C6087992BD0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8E87477-31B3-8049-B392-F8C02ADAA486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CD9531F-BDCF-7B44-A1D8-30E3534B7447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DA04B16-E5E8-F34B-8157-C7503087F7A4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A187FD8-262E-2445-9059-DF4CA96E97F0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2F8F054-DFAC-F746-9893-235A3B9BD9C1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5FD6488B-CEC1-0E4E-818D-1F0CF5595514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D87A319C-479D-D649-9578-08D1A4B50763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5FC8D81-6B03-364D-A4BB-5C98CF10646F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768E5DE-69F9-9D45-ACAD-7FB495191BC7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97EFCD8-E787-3640-ABFB-6A7F433A73ED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212E5AE-6A56-EF4C-81BB-029B2FA078A3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35180541-DC93-CE40-AF70-70BB3516EA04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1502C4B-7A03-6040-876D-A9AB792A4672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38AC289-1E01-334C-B487-0405029DCEC1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677AD0E-F61C-F448-B238-26CAEEF9CF60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25AFAB5D-BCDF-8943-AD51-327D90764F77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9E8EB4EA-179A-5844-B6FC-A2493B207183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595EFCD0-9F8A-6A4F-8D1F-5B85FE64692C}"/>
              </a:ext>
            </a:extLst>
          </p:cNvPr>
          <p:cNvSpPr txBox="1"/>
          <p:nvPr/>
        </p:nvSpPr>
        <p:spPr>
          <a:xfrm>
            <a:off x="3044077" y="6060902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71"/>
            <a:r>
              <a:rPr lang="en-US" sz="2400">
                <a:solidFill>
                  <a:prstClr val="black"/>
                </a:solidFill>
                <a:latin typeface="Calibri" panose="020F0502020204030204"/>
                <a:cs typeface="Arial"/>
              </a:rPr>
              <a:t>…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14271B3B-6A59-814C-95F1-CAD82062083A}"/>
              </a:ext>
            </a:extLst>
          </p:cNvPr>
          <p:cNvSpPr txBox="1"/>
          <p:nvPr/>
        </p:nvSpPr>
        <p:spPr>
          <a:xfrm>
            <a:off x="9403105" y="3068278"/>
            <a:ext cx="3233523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86"/>
            <a:r>
              <a:rPr lang="en-US" sz="1866">
                <a:solidFill>
                  <a:prstClr val="black"/>
                </a:solidFill>
                <a:latin typeface="Calibri" panose="020F0502020204030204"/>
                <a:cs typeface="Arial"/>
              </a:rPr>
              <a:t>Near-Data </a:t>
            </a:r>
          </a:p>
          <a:p>
            <a:pPr algn="ctr" defTabSz="609486"/>
            <a:r>
              <a:rPr lang="en-US" sz="1866">
                <a:solidFill>
                  <a:prstClr val="black"/>
                </a:solidFill>
                <a:latin typeface="Calibri" panose="020F0502020204030204"/>
                <a:cs typeface="Arial"/>
              </a:rPr>
              <a:t>Processing (NDP)</a:t>
            </a:r>
          </a:p>
          <a:p>
            <a:pPr algn="ctr" defTabSz="609486"/>
            <a:r>
              <a:rPr lang="en-US" sz="1866">
                <a:solidFill>
                  <a:prstClr val="black"/>
                </a:solidFill>
                <a:latin typeface="Calibri" panose="020F0502020204030204"/>
                <a:cs typeface="Arial"/>
              </a:rPr>
              <a:t>Processing Unit (PU)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8C5C6-D25F-2F48-8BED-59521CE9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3</a:t>
            </a:fld>
            <a:endParaRPr lang="en-US"/>
          </a:p>
        </p:txBody>
      </p:sp>
      <p:sp>
        <p:nvSpPr>
          <p:cNvPr id="195" name="Striped Right Arrow 194">
            <a:extLst>
              <a:ext uri="{FF2B5EF4-FFF2-40B4-BE49-F238E27FC236}">
                <a16:creationId xmlns:a16="http://schemas.microsoft.com/office/drawing/2014/main" id="{83CC5217-E8F9-244B-B6DF-839C95D9AD77}"/>
              </a:ext>
            </a:extLst>
          </p:cNvPr>
          <p:cNvSpPr/>
          <p:nvPr/>
        </p:nvSpPr>
        <p:spPr>
          <a:xfrm>
            <a:off x="5006879" y="3155350"/>
            <a:ext cx="1564640" cy="897389"/>
          </a:xfrm>
          <a:prstGeom prst="striped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3599DED-D07D-7B4C-93DB-D9375BE5DA5B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 animBg="1"/>
      <p:bldP spid="134" grpId="1" animBg="1"/>
      <p:bldP spid="136" grpId="0" animBg="1"/>
      <p:bldP spid="136" grpId="1" animBg="1"/>
      <p:bldP spid="137" grpId="0" animBg="1"/>
      <p:bldP spid="148" grpId="0" animBg="1"/>
      <p:bldP spid="149" grpId="0" animBg="1"/>
      <p:bldP spid="150" grpId="0"/>
      <p:bldP spid="196" grpId="0"/>
      <p:bldP spid="1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042E-BA94-B145-B4D0-1934BE4B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CPU TEEs Today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CDFDC9-0FD5-9F4A-9E6E-1833B3BA01C0}"/>
              </a:ext>
            </a:extLst>
          </p:cNvPr>
          <p:cNvGrpSpPr/>
          <p:nvPr/>
        </p:nvGrpSpPr>
        <p:grpSpPr>
          <a:xfrm>
            <a:off x="1182062" y="5182609"/>
            <a:ext cx="3816758" cy="1055315"/>
            <a:chOff x="6352709" y="725472"/>
            <a:chExt cx="3421167" cy="10219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4FE043-0544-5049-9303-858F52D4622F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6" name="Graphic 5" descr="Processor with solid fill">
              <a:extLst>
                <a:ext uri="{FF2B5EF4-FFF2-40B4-BE49-F238E27FC236}">
                  <a16:creationId xmlns:a16="http://schemas.microsoft.com/office/drawing/2014/main" id="{DC664344-22FE-064D-AAB5-6A2DB5764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7" name="Graphic 6" descr="Processor with solid fill">
              <a:extLst>
                <a:ext uri="{FF2B5EF4-FFF2-40B4-BE49-F238E27FC236}">
                  <a16:creationId xmlns:a16="http://schemas.microsoft.com/office/drawing/2014/main" id="{A0B8A170-5065-B44A-86A7-6D0848F2D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8" name="Graphic 7" descr="Processor with solid fill">
              <a:extLst>
                <a:ext uri="{FF2B5EF4-FFF2-40B4-BE49-F238E27FC236}">
                  <a16:creationId xmlns:a16="http://schemas.microsoft.com/office/drawing/2014/main" id="{1E76F4FA-4900-C34F-B3EC-A17356D7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9" name="Graphic 8" descr="Processor with solid fill">
              <a:extLst>
                <a:ext uri="{FF2B5EF4-FFF2-40B4-BE49-F238E27FC236}">
                  <a16:creationId xmlns:a16="http://schemas.microsoft.com/office/drawing/2014/main" id="{9F0B5C97-A6D6-A24E-92D0-A7ED1DACA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10" name="Graphic 9" descr="Processor with solid fill">
              <a:extLst>
                <a:ext uri="{FF2B5EF4-FFF2-40B4-BE49-F238E27FC236}">
                  <a16:creationId xmlns:a16="http://schemas.microsoft.com/office/drawing/2014/main" id="{D2879DC4-1AB0-2141-857C-E8FA44F74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890EDA-CDC4-CF4A-805F-6DCF3CD97C93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C661B7-FF3D-E54B-A00C-4F924506E5CE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1E565C-2A7B-7141-81BD-12FB033F56C9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D97A65-5204-9547-82BF-25F55DB83498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018F56-D5E5-DD44-BA6D-304D4F6D84C3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0E4045-8D5F-294E-8586-C0235A53C6DA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7FEF91-3B40-484F-B7E0-F80460A4C9A1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295124-611C-A642-8899-034B88BFFFF6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4AF815-FF20-D94A-B8D3-7BB57CD523EB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025E4D-02C1-4F4D-AA7A-270CB2787D7E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14E712-99CA-2C4B-89B8-13EA1BB39C15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A4A986-7B8C-C940-A089-87A4871F34E5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DA64BD-4EFA-314C-8AB5-F111EAFE2656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91B6DB-1302-5E48-AE3E-6B91B9368A0C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F3D654-7886-6C44-814C-AE6AC0B0B7B2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26E9B9-B64B-D04F-9047-DC3B55A6D1F1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979F4C-91F6-9B40-B267-7795BF9FB77A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625BA90-4FB5-3749-9F28-9640E85E2A56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9BA1DD-5D65-7747-9DA3-B9405638AA5D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9D1A69-0F23-7D46-88A5-04EC8908247F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43208D-19EA-524B-9B00-72FE65D4699A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1A5D8-D77E-004C-8851-E3F95338A65C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810ADDE-2990-824B-B5C6-7BAF638FCC75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ED91379-D856-104D-9637-534BC0A8CFA2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E4778C-79E7-9F45-A8F7-DD8EAB8CD15F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CE3AD6E-278E-F146-9E6F-1844656EF8C2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104C91-ADC6-0D4E-8AE5-16588B152D76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C77F9FF-C57C-1F42-B15F-20E85E456364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54B15E3-D9FA-2148-A24F-96220B269091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4EDBBF7-3DE4-454A-8BB7-3A957847FD7A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C2E481-EBB5-5A4D-8E83-A27A271681CC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627D281-47B4-2E42-B3FC-4448BAFD61F0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CCF34D-85F6-A745-B4F3-0D279E0738BC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D759507-511F-634D-A0D4-A1A1B31058AD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590264-AD8D-A641-A7E5-364824D591C6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367FE22-28E6-4D4D-87A6-41E28CA4FD54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AA8090-AC89-E743-AA14-9E7BE996AAD6}"/>
              </a:ext>
            </a:extLst>
          </p:cNvPr>
          <p:cNvGrpSpPr/>
          <p:nvPr/>
        </p:nvGrpSpPr>
        <p:grpSpPr>
          <a:xfrm>
            <a:off x="1173551" y="4030429"/>
            <a:ext cx="3816758" cy="1055315"/>
            <a:chOff x="6352709" y="725472"/>
            <a:chExt cx="3421167" cy="102196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6A0533-B7F2-3C4C-AB24-18E40B215179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49" name="Graphic 48" descr="Processor with solid fill">
              <a:extLst>
                <a:ext uri="{FF2B5EF4-FFF2-40B4-BE49-F238E27FC236}">
                  <a16:creationId xmlns:a16="http://schemas.microsoft.com/office/drawing/2014/main" id="{36370CB7-1D0D-3C43-B3B3-EF90C86B3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50" name="Graphic 49" descr="Processor with solid fill">
              <a:extLst>
                <a:ext uri="{FF2B5EF4-FFF2-40B4-BE49-F238E27FC236}">
                  <a16:creationId xmlns:a16="http://schemas.microsoft.com/office/drawing/2014/main" id="{A03A8F27-9285-3F4D-B571-233B940DA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51" name="Graphic 50" descr="Processor with solid fill">
              <a:extLst>
                <a:ext uri="{FF2B5EF4-FFF2-40B4-BE49-F238E27FC236}">
                  <a16:creationId xmlns:a16="http://schemas.microsoft.com/office/drawing/2014/main" id="{BBD7B9AC-1F83-8A40-861D-D661D0859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52" name="Graphic 51" descr="Processor with solid fill">
              <a:extLst>
                <a:ext uri="{FF2B5EF4-FFF2-40B4-BE49-F238E27FC236}">
                  <a16:creationId xmlns:a16="http://schemas.microsoft.com/office/drawing/2014/main" id="{6D1DEAEE-E981-DF40-B70A-E336012A6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53" name="Graphic 52" descr="Processor with solid fill">
              <a:extLst>
                <a:ext uri="{FF2B5EF4-FFF2-40B4-BE49-F238E27FC236}">
                  <a16:creationId xmlns:a16="http://schemas.microsoft.com/office/drawing/2014/main" id="{AE696ED5-5B04-2846-8775-E6B7B84C6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C4ACF68-E80F-0E48-8A8A-59A0CDE754DE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AF68482-FB8E-D047-B7CA-58331BDB75EE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2F7AABE-697A-3E49-9EEF-58DC791D62E1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F303EE1-4477-5E43-8251-3F32DA235DAA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A7FCEA-0ACB-3B41-84C0-CF4FB7633545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23C754A-9B08-9445-A63D-D229A3462CAA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9660B6B-0F2B-634B-90DB-94524400C6B5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0A2792-E825-D445-81AC-D095CB1C72BC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9AE4E3F-D885-824E-997C-5D8DC430E673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99FE114-9340-4947-96C5-C0A249D3C049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7B8686-6FE1-3E4F-AA91-44287EBB2812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16089AA-427A-7244-B4EC-EC63B118DB5B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CA71B6A-8202-1647-90ED-B2B6C151BE0F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0A393E6-52F3-904B-AE8C-2754670E517B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A3543D5-5ACB-0341-AC8A-F629FBEBAD21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0DFA4D6-330D-C941-BAC7-98062A689FB9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7007807-D742-2640-8D14-385818E59A4C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D48CA05-21E1-0642-896B-BE4A0F227F8C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8D00E11-DED6-9B41-A347-2B38D04854E4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C087B81-EF9E-5243-A9BA-544BB6E4129D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63A2811-07B7-9547-A998-0E9D0F690DC8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083842F-7C7A-6145-89DA-523969CA7902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0613BF-D4C7-5B4F-8CB5-606803D750C6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EEF9D90-FE53-4D45-AAF8-9BE829FF3BDD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DDBD89-282F-974C-8CEA-03301B82C019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1F007D8-7D4E-2B46-B51C-B9CAC661B40A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338ECAA-46B8-E441-8EAD-CA4D3DC7FBDC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EE7DE4B-A55A-AC41-8BBB-2837D6E14DE3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3BAA6E8-FAC2-E443-AEBB-34FA39594189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102FB41-8775-9842-AC25-5826472150C5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E44F9B-2B3B-0045-B737-77138FB15B61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776FB6E-459D-E341-A525-4D94641E8851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27EC571-68AF-D240-9CF9-8B9104C80181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4D31A26-7D22-5047-8C07-A702B903A1A6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14D3022-595E-5D43-9277-3E4EC00097F4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2C10DFB-FE12-754F-982B-60FCC9C391B9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F17E83A1-E9C6-9A4C-80D5-7B5E1107224F}"/>
              </a:ext>
            </a:extLst>
          </p:cNvPr>
          <p:cNvSpPr txBox="1"/>
          <p:nvPr/>
        </p:nvSpPr>
        <p:spPr>
          <a:xfrm>
            <a:off x="3044077" y="6060902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71"/>
            <a:r>
              <a:rPr lang="en-US" sz="2400">
                <a:solidFill>
                  <a:prstClr val="black"/>
                </a:solidFill>
                <a:latin typeface="Calibri" panose="020F0502020204030204"/>
                <a:cs typeface="Arial"/>
              </a:rPr>
              <a:t>…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75354D1-00AF-A246-82F0-5D45D9B66E5D}"/>
              </a:ext>
            </a:extLst>
          </p:cNvPr>
          <p:cNvSpPr/>
          <p:nvPr/>
        </p:nvSpPr>
        <p:spPr>
          <a:xfrm>
            <a:off x="2741000" y="4233080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3F3C44-37BF-044C-B198-F10E237EC4B8}"/>
              </a:ext>
            </a:extLst>
          </p:cNvPr>
          <p:cNvGrpSpPr/>
          <p:nvPr/>
        </p:nvGrpSpPr>
        <p:grpSpPr>
          <a:xfrm>
            <a:off x="2158461" y="1379486"/>
            <a:ext cx="2229290" cy="2675888"/>
            <a:chOff x="2693450" y="1863979"/>
            <a:chExt cx="1672185" cy="2007178"/>
          </a:xfrm>
        </p:grpSpPr>
        <p:sp>
          <p:nvSpPr>
            <p:cNvPr id="93" name="Left-Right Arrow 92">
              <a:extLst>
                <a:ext uri="{FF2B5EF4-FFF2-40B4-BE49-F238E27FC236}">
                  <a16:creationId xmlns:a16="http://schemas.microsoft.com/office/drawing/2014/main" id="{6B6A6760-DF99-164F-8340-5FCA4D9FB7C3}"/>
                </a:ext>
              </a:extLst>
            </p:cNvPr>
            <p:cNvSpPr/>
            <p:nvPr/>
          </p:nvSpPr>
          <p:spPr bwMode="auto">
            <a:xfrm rot="16200000">
              <a:off x="3296301" y="3479044"/>
              <a:ext cx="461666" cy="322560"/>
            </a:xfrm>
            <a:prstGeom prst="leftRightArrow">
              <a:avLst>
                <a:gd name="adj1" fmla="val 50000"/>
                <a:gd name="adj2" fmla="val 31386"/>
              </a:avLst>
            </a:prstGeom>
            <a:solidFill>
              <a:srgbClr val="5B9BD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04" tIns="60952" rIns="121904" bIns="60952" numCol="1" rtlCol="0" anchor="t" anchorCtr="0" compatLnSpc="1">
              <a:prstTxWarp prst="textNoShape">
                <a:avLst/>
              </a:prstTxWarp>
            </a:bodyPr>
            <a:lstStyle/>
            <a:p>
              <a:pPr defTabSz="121897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799">
                <a:solidFill>
                  <a:srgbClr val="5B9BD5"/>
                </a:solidFill>
                <a:latin typeface="Times New Roman" pitchFamily="18" charset="0"/>
                <a:cs typeface="Arial"/>
              </a:endParaRPr>
            </a:p>
          </p:txBody>
        </p:sp>
        <p:pic>
          <p:nvPicPr>
            <p:cNvPr id="94" name="Graphic 93" descr="Processor outline">
              <a:extLst>
                <a:ext uri="{FF2B5EF4-FFF2-40B4-BE49-F238E27FC236}">
                  <a16:creationId xmlns:a16="http://schemas.microsoft.com/office/drawing/2014/main" id="{FE72ACDB-94DD-6F4C-BA9B-773DF672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93450" y="1963383"/>
              <a:ext cx="1672185" cy="1672185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C620C13-4124-8949-8426-DF414D5F1CB5}"/>
                </a:ext>
              </a:extLst>
            </p:cNvPr>
            <p:cNvSpPr txBox="1"/>
            <p:nvPr/>
          </p:nvSpPr>
          <p:spPr>
            <a:xfrm>
              <a:off x="3176337" y="1863979"/>
              <a:ext cx="626695" cy="34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71">
                <a:defRPr/>
              </a:pPr>
              <a:r>
                <a:rPr lang="en-US" altLang="zh-CN" sz="2400">
                  <a:solidFill>
                    <a:srgbClr val="5B9BD5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CPU</a:t>
              </a:r>
              <a:endParaRPr lang="en-US" sz="240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EDA9B242-DE9C-DE45-9CB2-8862A9F2CB2D}"/>
              </a:ext>
            </a:extLst>
          </p:cNvPr>
          <p:cNvSpPr/>
          <p:nvPr/>
        </p:nvSpPr>
        <p:spPr>
          <a:xfrm>
            <a:off x="2741000" y="5407924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pic>
        <p:nvPicPr>
          <p:cNvPr id="97" name="Graphic 96">
            <a:extLst>
              <a:ext uri="{FF2B5EF4-FFF2-40B4-BE49-F238E27FC236}">
                <a16:creationId xmlns:a16="http://schemas.microsoft.com/office/drawing/2014/main" id="{4164E7D2-EF55-6C46-8205-BEFDE11B01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9039" y="4485702"/>
            <a:ext cx="681329" cy="681329"/>
          </a:xfrm>
          <a:prstGeom prst="rect">
            <a:avLst/>
          </a:prstGeom>
        </p:spPr>
      </p:pic>
      <p:sp>
        <p:nvSpPr>
          <p:cNvPr id="99" name="Right Arrow 98">
            <a:extLst>
              <a:ext uri="{FF2B5EF4-FFF2-40B4-BE49-F238E27FC236}">
                <a16:creationId xmlns:a16="http://schemas.microsoft.com/office/drawing/2014/main" id="{2176FB65-4241-5A48-8E90-56672AB57C59}"/>
              </a:ext>
            </a:extLst>
          </p:cNvPr>
          <p:cNvSpPr/>
          <p:nvPr/>
        </p:nvSpPr>
        <p:spPr>
          <a:xfrm rot="10800000">
            <a:off x="5062610" y="4556815"/>
            <a:ext cx="2922917" cy="414766"/>
          </a:xfrm>
          <a:prstGeom prst="rightArrow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971">
              <a:defRPr/>
            </a:pPr>
            <a:endParaRPr lang="en-US" sz="160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52004B-C0D0-284A-8FBF-8D5E7E7DC7E0}"/>
              </a:ext>
            </a:extLst>
          </p:cNvPr>
          <p:cNvSpPr txBox="1"/>
          <p:nvPr/>
        </p:nvSpPr>
        <p:spPr>
          <a:xfrm>
            <a:off x="5407164" y="4304929"/>
            <a:ext cx="20348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71"/>
            <a:r>
              <a:rPr lang="en-US" sz="2133">
                <a:solidFill>
                  <a:prstClr val="black"/>
                </a:solidFill>
                <a:latin typeface="Calibri" panose="020F0502020204030204"/>
                <a:cs typeface="Arial"/>
              </a:rPr>
              <a:t>Cold Boot Attack</a:t>
            </a:r>
            <a:endParaRPr lang="en-US" sz="1466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8FFF683-C0AA-B64C-A035-8DC9A4E066DE}"/>
              </a:ext>
            </a:extLst>
          </p:cNvPr>
          <p:cNvSpPr txBox="1"/>
          <p:nvPr/>
        </p:nvSpPr>
        <p:spPr>
          <a:xfrm>
            <a:off x="5339601" y="5331884"/>
            <a:ext cx="2023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71"/>
            <a:r>
              <a:rPr lang="en-US" sz="2133">
                <a:solidFill>
                  <a:prstClr val="black"/>
                </a:solidFill>
                <a:latin typeface="Calibri" panose="020F0502020204030204"/>
                <a:cs typeface="Arial"/>
              </a:rPr>
              <a:t>Backdoor/Trojan</a:t>
            </a:r>
            <a:endParaRPr lang="en-US" sz="1466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9CABBF8-E114-EF4C-9D88-151C87E888AB}"/>
              </a:ext>
            </a:extLst>
          </p:cNvPr>
          <p:cNvSpPr txBox="1"/>
          <p:nvPr/>
        </p:nvSpPr>
        <p:spPr>
          <a:xfrm>
            <a:off x="9093817" y="4390003"/>
            <a:ext cx="15956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71"/>
            <a:r>
              <a:rPr lang="en-US" sz="2133">
                <a:solidFill>
                  <a:srgbClr val="DC3746"/>
                </a:solidFill>
                <a:latin typeface="Calibri" panose="020F0502020204030204"/>
                <a:cs typeface="Arial"/>
              </a:rPr>
              <a:t>Information Leakage!</a:t>
            </a:r>
          </a:p>
        </p:txBody>
      </p:sp>
      <p:sp>
        <p:nvSpPr>
          <p:cNvPr id="104" name="Right Arrow 103">
            <a:extLst>
              <a:ext uri="{FF2B5EF4-FFF2-40B4-BE49-F238E27FC236}">
                <a16:creationId xmlns:a16="http://schemas.microsoft.com/office/drawing/2014/main" id="{6E05FD36-4EB4-6240-B54D-AE9C3D1D26A9}"/>
              </a:ext>
            </a:extLst>
          </p:cNvPr>
          <p:cNvSpPr/>
          <p:nvPr/>
        </p:nvSpPr>
        <p:spPr>
          <a:xfrm rot="10800000">
            <a:off x="3454603" y="5583777"/>
            <a:ext cx="4530921" cy="397642"/>
          </a:xfrm>
          <a:prstGeom prst="rightArrow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971">
              <a:defRPr/>
            </a:pPr>
            <a:endParaRPr lang="en-US" sz="160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A2CA23B-5952-D84F-99FC-F3B5223D6A77}"/>
              </a:ext>
            </a:extLst>
          </p:cNvPr>
          <p:cNvSpPr/>
          <p:nvPr/>
        </p:nvSpPr>
        <p:spPr>
          <a:xfrm>
            <a:off x="2569680" y="2753726"/>
            <a:ext cx="1442582" cy="520363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971">
              <a:defRPr/>
            </a:pPr>
            <a:r>
              <a:rPr lang="en-US" sz="1600">
                <a:solidFill>
                  <a:prstClr val="white"/>
                </a:solidFill>
                <a:latin typeface="Calibri" panose="020F0502020204030204"/>
                <a:cs typeface="Arial"/>
              </a:rPr>
              <a:t>Encryption Engine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7F2DD59-0BD6-5545-ACB6-425C180B1521}"/>
              </a:ext>
            </a:extLst>
          </p:cNvPr>
          <p:cNvSpPr/>
          <p:nvPr/>
        </p:nvSpPr>
        <p:spPr>
          <a:xfrm>
            <a:off x="2561168" y="1987252"/>
            <a:ext cx="1442582" cy="1286838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71"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TextBox 1">
            <a:extLst>
              <a:ext uri="{FF2B5EF4-FFF2-40B4-BE49-F238E27FC236}">
                <a16:creationId xmlns:a16="http://schemas.microsoft.com/office/drawing/2014/main" id="{8C41E7AA-5DC7-CA42-93E7-39DCBAE035BA}"/>
              </a:ext>
            </a:extLst>
          </p:cNvPr>
          <p:cNvSpPr txBox="1"/>
          <p:nvPr/>
        </p:nvSpPr>
        <p:spPr>
          <a:xfrm>
            <a:off x="4019302" y="1666825"/>
            <a:ext cx="1551345" cy="6665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defRPr/>
            </a:pPr>
            <a:r>
              <a:rPr lang="en-US" sz="1866" b="1" i="1">
                <a:solidFill>
                  <a:srgbClr val="92D050"/>
                </a:solidFill>
                <a:latin typeface="Calibri Light" panose="020F0302020204030204"/>
              </a:rPr>
              <a:t>Security boundary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62A2888-EC9F-5342-A8B7-907937B1B974}"/>
              </a:ext>
            </a:extLst>
          </p:cNvPr>
          <p:cNvSpPr txBox="1"/>
          <p:nvPr/>
        </p:nvSpPr>
        <p:spPr>
          <a:xfrm>
            <a:off x="6027885" y="182978"/>
            <a:ext cx="6202259" cy="30008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80365" indent="-380365" defTabSz="1218971">
              <a:buFont typeface="Arial" panose="020B0604020202020204" pitchFamily="34" charset="0"/>
              <a:buChar char="•"/>
            </a:pPr>
            <a:r>
              <a:rPr lang="en-US" sz="2100" b="1" u="sng" dirty="0">
                <a:solidFill>
                  <a:srgbClr val="000000"/>
                </a:solidFill>
                <a:cs typeface="Arial"/>
              </a:rPr>
              <a:t>Trusted Execution Environment (TEE) </a:t>
            </a:r>
            <a:r>
              <a:rPr lang="en-US" sz="2100" dirty="0">
                <a:solidFill>
                  <a:srgbClr val="000000"/>
                </a:solidFill>
                <a:cs typeface="Arial"/>
              </a:rPr>
              <a:t>provides strong </a:t>
            </a:r>
            <a:r>
              <a:rPr lang="en-US" sz="2100" i="1" dirty="0">
                <a:solidFill>
                  <a:srgbClr val="000000"/>
                </a:solidFill>
                <a:cs typeface="Arial"/>
              </a:rPr>
              <a:t>confidentiality</a:t>
            </a:r>
            <a:r>
              <a:rPr lang="en-US" sz="2100" dirty="0">
                <a:solidFill>
                  <a:srgbClr val="000000"/>
                </a:solidFill>
                <a:cs typeface="Arial"/>
              </a:rPr>
              <a:t> and </a:t>
            </a:r>
            <a:r>
              <a:rPr lang="en-US" sz="2100" i="1" dirty="0">
                <a:solidFill>
                  <a:srgbClr val="000000"/>
                </a:solidFill>
                <a:cs typeface="Arial"/>
              </a:rPr>
              <a:t>integrity</a:t>
            </a:r>
            <a:r>
              <a:rPr lang="en-US" sz="2100" dirty="0">
                <a:solidFill>
                  <a:srgbClr val="000000"/>
                </a:solidFill>
                <a:cs typeface="Arial"/>
              </a:rPr>
              <a:t> protection using hardware.</a:t>
            </a:r>
          </a:p>
          <a:p>
            <a:pPr marL="380365" indent="-380365" defTabSz="121897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cs typeface="Arial"/>
              </a:rPr>
              <a:t>CPU TEEs has become a mature technology (e.g., Intel SGX, AMD SEV, ARM </a:t>
            </a:r>
            <a:r>
              <a:rPr lang="en-US" sz="2100" dirty="0" err="1">
                <a:solidFill>
                  <a:srgbClr val="000000"/>
                </a:solidFill>
                <a:cs typeface="Arial"/>
              </a:rPr>
              <a:t>TrustZone</a:t>
            </a:r>
            <a:r>
              <a:rPr lang="en-US" sz="2100" dirty="0">
                <a:solidFill>
                  <a:srgbClr val="000000"/>
                </a:solidFill>
                <a:cs typeface="Arial"/>
              </a:rPr>
              <a:t>/CCA, IBM </a:t>
            </a:r>
            <a:r>
              <a:rPr lang="en-US" sz="2100" dirty="0" err="1">
                <a:solidFill>
                  <a:srgbClr val="000000"/>
                </a:solidFill>
                <a:cs typeface="Arial"/>
              </a:rPr>
              <a:t>SecureBlue</a:t>
            </a:r>
            <a:r>
              <a:rPr lang="en-US" sz="2100" dirty="0">
                <a:solidFill>
                  <a:srgbClr val="000000"/>
                </a:solidFill>
                <a:cs typeface="Arial"/>
              </a:rPr>
              <a:t>++, RISC-V </a:t>
            </a:r>
            <a:r>
              <a:rPr lang="en-US" sz="2100" dirty="0" err="1">
                <a:solidFill>
                  <a:srgbClr val="000000"/>
                </a:solidFill>
                <a:cs typeface="Arial"/>
              </a:rPr>
              <a:t>KeyStone</a:t>
            </a:r>
            <a:r>
              <a:rPr lang="en-US" sz="2100" dirty="0">
                <a:solidFill>
                  <a:srgbClr val="000000"/>
                </a:solidFill>
                <a:cs typeface="Arial"/>
              </a:rPr>
              <a:t>)</a:t>
            </a:r>
          </a:p>
          <a:p>
            <a:pPr marL="380365" indent="-380365" defTabSz="121897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cs typeface="Arial"/>
              </a:rPr>
              <a:t>Threat model:</a:t>
            </a:r>
          </a:p>
          <a:p>
            <a:pPr marL="837565" lvl="1" indent="-380365" defTabSz="1218971"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cs typeface="Arial"/>
              </a:rPr>
              <a:t>The main processor (CPU TEE) is </a:t>
            </a:r>
            <a:r>
              <a:rPr lang="en-US" sz="2100" u="sng" dirty="0">
                <a:solidFill>
                  <a:srgbClr val="000000"/>
                </a:solidFill>
                <a:cs typeface="Arial"/>
              </a:rPr>
              <a:t>trusted</a:t>
            </a:r>
            <a:r>
              <a:rPr lang="en-US" sz="2100" dirty="0">
                <a:solidFill>
                  <a:srgbClr val="000000"/>
                </a:solidFill>
                <a:cs typeface="Arial"/>
              </a:rPr>
              <a:t>.</a:t>
            </a:r>
            <a:endParaRPr lang="en-US" sz="2100" dirty="0"/>
          </a:p>
          <a:p>
            <a:pPr marL="837565" lvl="1" indent="-380365" defTabSz="1218971"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rgbClr val="000000"/>
                </a:solidFill>
                <a:cs typeface="Arial"/>
              </a:rPr>
              <a:t>Memory (including NDP PU) is </a:t>
            </a:r>
            <a:r>
              <a:rPr lang="en-US" sz="2100" u="sng" dirty="0">
                <a:solidFill>
                  <a:srgbClr val="000000"/>
                </a:solidFill>
                <a:cs typeface="Arial"/>
              </a:rPr>
              <a:t>untrusted</a:t>
            </a:r>
            <a:r>
              <a:rPr lang="en-US" sz="2100" dirty="0">
                <a:solidFill>
                  <a:srgbClr val="000000"/>
                </a:solidFill>
                <a:cs typeface="Arial"/>
              </a:rPr>
              <a:t>.</a:t>
            </a:r>
          </a:p>
        </p:txBody>
      </p:sp>
      <p:pic>
        <p:nvPicPr>
          <p:cNvPr id="109" name="Graphic 108" descr="Lock with solid fill">
            <a:extLst>
              <a:ext uri="{FF2B5EF4-FFF2-40B4-BE49-F238E27FC236}">
                <a16:creationId xmlns:a16="http://schemas.microsoft.com/office/drawing/2014/main" id="{F8952836-4601-244B-8D77-24F8784E28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55109" y="3409713"/>
            <a:ext cx="417803" cy="41780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9866762A-5F1E-3B4D-83CD-B7224FAB5A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5616" y="1979378"/>
            <a:ext cx="845411" cy="793166"/>
          </a:xfrm>
          <a:prstGeom prst="rect">
            <a:avLst/>
          </a:prstGeom>
        </p:spPr>
      </p:pic>
      <p:sp>
        <p:nvSpPr>
          <p:cNvPr id="133" name="TextBox 1">
            <a:extLst>
              <a:ext uri="{FF2B5EF4-FFF2-40B4-BE49-F238E27FC236}">
                <a16:creationId xmlns:a16="http://schemas.microsoft.com/office/drawing/2014/main" id="{D920263D-1F2E-CE4E-8FB6-8A4A7A044EB8}"/>
              </a:ext>
            </a:extLst>
          </p:cNvPr>
          <p:cNvSpPr txBox="1"/>
          <p:nvPr/>
        </p:nvSpPr>
        <p:spPr>
          <a:xfrm>
            <a:off x="2617940" y="2101139"/>
            <a:ext cx="76643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1218971">
              <a:defRPr/>
            </a:pPr>
            <a:r>
              <a:rPr lang="en-US" sz="1600" b="1">
                <a:latin typeface="Calibri Light" panose="020F0302020204030204"/>
              </a:rPr>
              <a:t>CPU TEE</a:t>
            </a:r>
            <a:endParaRPr lang="en-US" sz="1866" b="1">
              <a:latin typeface="Calibri Light" panose="020F0302020204030204"/>
            </a:endParaRPr>
          </a:p>
        </p:txBody>
      </p:sp>
      <p:sp>
        <p:nvSpPr>
          <p:cNvPr id="134" name="Right Arrow 133">
            <a:extLst>
              <a:ext uri="{FF2B5EF4-FFF2-40B4-BE49-F238E27FC236}">
                <a16:creationId xmlns:a16="http://schemas.microsoft.com/office/drawing/2014/main" id="{EF879CC4-C3C8-FD4D-8A27-B10B5C174311}"/>
              </a:ext>
            </a:extLst>
          </p:cNvPr>
          <p:cNvSpPr/>
          <p:nvPr/>
        </p:nvSpPr>
        <p:spPr>
          <a:xfrm rot="10800000">
            <a:off x="4311930" y="3689509"/>
            <a:ext cx="3673598" cy="414763"/>
          </a:xfrm>
          <a:prstGeom prst="rightArrow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971">
              <a:defRPr/>
            </a:pPr>
            <a:endParaRPr lang="en-US" sz="160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69C927D-3ECA-BE41-8CC9-AF3444B56500}"/>
              </a:ext>
            </a:extLst>
          </p:cNvPr>
          <p:cNvSpPr txBox="1"/>
          <p:nvPr/>
        </p:nvSpPr>
        <p:spPr>
          <a:xfrm>
            <a:off x="5488477" y="3388792"/>
            <a:ext cx="168507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71"/>
            <a:r>
              <a:rPr lang="en-US" sz="2133">
                <a:solidFill>
                  <a:prstClr val="black"/>
                </a:solidFill>
                <a:latin typeface="Calibri" panose="020F0502020204030204"/>
                <a:cs typeface="Arial"/>
              </a:rPr>
              <a:t>Bus Snooping</a:t>
            </a:r>
            <a:endParaRPr lang="en-US" sz="1466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1B5A8C-6129-514C-B8CA-59BB78AD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4</a:t>
            </a:fld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9A9B60C-1E4D-1A4B-811A-2026D2B25412}"/>
              </a:ext>
            </a:extLst>
          </p:cNvPr>
          <p:cNvSpPr txBox="1"/>
          <p:nvPr/>
        </p:nvSpPr>
        <p:spPr>
          <a:xfrm>
            <a:off x="0" y="235987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 panose="020F0502020204030204"/>
                <a:cs typeface="Arial"/>
              </a:rPr>
              <a:t>Trusted</a:t>
            </a:r>
            <a:endParaRPr lang="en-US" sz="200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9C417A1-EB54-F242-9297-44A73BFD68ED}"/>
              </a:ext>
            </a:extLst>
          </p:cNvPr>
          <p:cNvSpPr txBox="1"/>
          <p:nvPr/>
        </p:nvSpPr>
        <p:spPr>
          <a:xfrm>
            <a:off x="-68114" y="477967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 panose="020F0502020204030204"/>
                <a:cs typeface="Arial"/>
              </a:rPr>
              <a:t>Untrusted</a:t>
            </a:r>
            <a:endParaRPr lang="en-US" sz="2000"/>
          </a:p>
        </p:txBody>
      </p:sp>
      <p:sp>
        <p:nvSpPr>
          <p:cNvPr id="100" name="Left Brace 99">
            <a:extLst>
              <a:ext uri="{FF2B5EF4-FFF2-40B4-BE49-F238E27FC236}">
                <a16:creationId xmlns:a16="http://schemas.microsoft.com/office/drawing/2014/main" id="{5AB77046-2244-884E-8D2A-29D2CDC7F8AE}"/>
              </a:ext>
            </a:extLst>
          </p:cNvPr>
          <p:cNvSpPr/>
          <p:nvPr/>
        </p:nvSpPr>
        <p:spPr>
          <a:xfrm>
            <a:off x="1073221" y="1905164"/>
            <a:ext cx="220020" cy="1365033"/>
          </a:xfrm>
          <a:prstGeom prst="leftBrace">
            <a:avLst>
              <a:gd name="adj1" fmla="val 8333"/>
              <a:gd name="adj2" fmla="val 46034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eft Brace 115">
            <a:extLst>
              <a:ext uri="{FF2B5EF4-FFF2-40B4-BE49-F238E27FC236}">
                <a16:creationId xmlns:a16="http://schemas.microsoft.com/office/drawing/2014/main" id="{747C69C0-9084-C549-A688-CCB12D68F057}"/>
              </a:ext>
            </a:extLst>
          </p:cNvPr>
          <p:cNvSpPr/>
          <p:nvPr/>
        </p:nvSpPr>
        <p:spPr>
          <a:xfrm>
            <a:off x="1073221" y="3442807"/>
            <a:ext cx="206727" cy="2866553"/>
          </a:xfrm>
          <a:prstGeom prst="leftBrace">
            <a:avLst>
              <a:gd name="adj1" fmla="val 8333"/>
              <a:gd name="adj2" fmla="val 55462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36164C1-3D14-F948-8C23-1CE177F335B4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1" grpId="0"/>
      <p:bldP spid="102" grpId="0"/>
      <p:bldP spid="103" grpId="0"/>
      <p:bldP spid="104" grpId="0" animBg="1"/>
      <p:bldP spid="105" grpId="0" animBg="1"/>
      <p:bldP spid="106" grpId="0" animBg="1"/>
      <p:bldP spid="107" grpId="0"/>
      <p:bldP spid="133" grpId="0"/>
      <p:bldP spid="134" grpId="0" animBg="1"/>
      <p:bldP spid="135" grpId="0"/>
      <p:bldP spid="113" grpId="0"/>
      <p:bldP spid="114" grpId="0"/>
      <p:bldP spid="100" grpId="0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042E-BA94-B145-B4D0-1934BE4B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TEEs Today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CDFDC9-0FD5-9F4A-9E6E-1833B3BA01C0}"/>
              </a:ext>
            </a:extLst>
          </p:cNvPr>
          <p:cNvGrpSpPr/>
          <p:nvPr/>
        </p:nvGrpSpPr>
        <p:grpSpPr>
          <a:xfrm>
            <a:off x="1182062" y="5182609"/>
            <a:ext cx="3816758" cy="1055315"/>
            <a:chOff x="6352709" y="725472"/>
            <a:chExt cx="3421167" cy="10219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4FE043-0544-5049-9303-858F52D4622F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6" name="Graphic 5" descr="Processor with solid fill">
              <a:extLst>
                <a:ext uri="{FF2B5EF4-FFF2-40B4-BE49-F238E27FC236}">
                  <a16:creationId xmlns:a16="http://schemas.microsoft.com/office/drawing/2014/main" id="{DC664344-22FE-064D-AAB5-6A2DB5764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7" name="Graphic 6" descr="Processor with solid fill">
              <a:extLst>
                <a:ext uri="{FF2B5EF4-FFF2-40B4-BE49-F238E27FC236}">
                  <a16:creationId xmlns:a16="http://schemas.microsoft.com/office/drawing/2014/main" id="{A0B8A170-5065-B44A-86A7-6D0848F2D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8" name="Graphic 7" descr="Processor with solid fill">
              <a:extLst>
                <a:ext uri="{FF2B5EF4-FFF2-40B4-BE49-F238E27FC236}">
                  <a16:creationId xmlns:a16="http://schemas.microsoft.com/office/drawing/2014/main" id="{1E76F4FA-4900-C34F-B3EC-A17356D7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9" name="Graphic 8" descr="Processor with solid fill">
              <a:extLst>
                <a:ext uri="{FF2B5EF4-FFF2-40B4-BE49-F238E27FC236}">
                  <a16:creationId xmlns:a16="http://schemas.microsoft.com/office/drawing/2014/main" id="{9F0B5C97-A6D6-A24E-92D0-A7ED1DACA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10" name="Graphic 9" descr="Processor with solid fill">
              <a:extLst>
                <a:ext uri="{FF2B5EF4-FFF2-40B4-BE49-F238E27FC236}">
                  <a16:creationId xmlns:a16="http://schemas.microsoft.com/office/drawing/2014/main" id="{D2879DC4-1AB0-2141-857C-E8FA44F74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890EDA-CDC4-CF4A-805F-6DCF3CD97C93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C661B7-FF3D-E54B-A00C-4F924506E5CE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1E565C-2A7B-7141-81BD-12FB033F56C9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D97A65-5204-9547-82BF-25F55DB83498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018F56-D5E5-DD44-BA6D-304D4F6D84C3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0E4045-8D5F-294E-8586-C0235A53C6DA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7FEF91-3B40-484F-B7E0-F80460A4C9A1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295124-611C-A642-8899-034B88BFFFF6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4AF815-FF20-D94A-B8D3-7BB57CD523EB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025E4D-02C1-4F4D-AA7A-270CB2787D7E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14E712-99CA-2C4B-89B8-13EA1BB39C15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A4A986-7B8C-C940-A089-87A4871F34E5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DA64BD-4EFA-314C-8AB5-F111EAFE2656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91B6DB-1302-5E48-AE3E-6B91B9368A0C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F3D654-7886-6C44-814C-AE6AC0B0B7B2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26E9B9-B64B-D04F-9047-DC3B55A6D1F1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979F4C-91F6-9B40-B267-7795BF9FB77A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625BA90-4FB5-3749-9F28-9640E85E2A56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9BA1DD-5D65-7747-9DA3-B9405638AA5D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9D1A69-0F23-7D46-88A5-04EC8908247F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43208D-19EA-524B-9B00-72FE65D4699A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1A5D8-D77E-004C-8851-E3F95338A65C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810ADDE-2990-824B-B5C6-7BAF638FCC75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ED91379-D856-104D-9637-534BC0A8CFA2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E4778C-79E7-9F45-A8F7-DD8EAB8CD15F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CE3AD6E-278E-F146-9E6F-1844656EF8C2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104C91-ADC6-0D4E-8AE5-16588B152D76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C77F9FF-C57C-1F42-B15F-20E85E456364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54B15E3-D9FA-2148-A24F-96220B269091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4EDBBF7-3DE4-454A-8BB7-3A957847FD7A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C2E481-EBB5-5A4D-8E83-A27A271681CC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627D281-47B4-2E42-B3FC-4448BAFD61F0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CCF34D-85F6-A745-B4F3-0D279E0738BC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D759507-511F-634D-A0D4-A1A1B31058AD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590264-AD8D-A641-A7E5-364824D591C6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367FE22-28E6-4D4D-87A6-41E28CA4FD54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AA8090-AC89-E743-AA14-9E7BE996AAD6}"/>
              </a:ext>
            </a:extLst>
          </p:cNvPr>
          <p:cNvGrpSpPr/>
          <p:nvPr/>
        </p:nvGrpSpPr>
        <p:grpSpPr>
          <a:xfrm>
            <a:off x="1173551" y="4030429"/>
            <a:ext cx="3816758" cy="1055315"/>
            <a:chOff x="6352709" y="725472"/>
            <a:chExt cx="3421167" cy="102196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6A0533-B7F2-3C4C-AB24-18E40B215179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49" name="Graphic 48" descr="Processor with solid fill">
              <a:extLst>
                <a:ext uri="{FF2B5EF4-FFF2-40B4-BE49-F238E27FC236}">
                  <a16:creationId xmlns:a16="http://schemas.microsoft.com/office/drawing/2014/main" id="{36370CB7-1D0D-3C43-B3B3-EF90C86B3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50" name="Graphic 49" descr="Processor with solid fill">
              <a:extLst>
                <a:ext uri="{FF2B5EF4-FFF2-40B4-BE49-F238E27FC236}">
                  <a16:creationId xmlns:a16="http://schemas.microsoft.com/office/drawing/2014/main" id="{A03A8F27-9285-3F4D-B571-233B940DA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51" name="Graphic 50" descr="Processor with solid fill">
              <a:extLst>
                <a:ext uri="{FF2B5EF4-FFF2-40B4-BE49-F238E27FC236}">
                  <a16:creationId xmlns:a16="http://schemas.microsoft.com/office/drawing/2014/main" id="{BBD7B9AC-1F83-8A40-861D-D661D0859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52" name="Graphic 51" descr="Processor with solid fill">
              <a:extLst>
                <a:ext uri="{FF2B5EF4-FFF2-40B4-BE49-F238E27FC236}">
                  <a16:creationId xmlns:a16="http://schemas.microsoft.com/office/drawing/2014/main" id="{6D1DEAEE-E981-DF40-B70A-E336012A6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53" name="Graphic 52" descr="Processor with solid fill">
              <a:extLst>
                <a:ext uri="{FF2B5EF4-FFF2-40B4-BE49-F238E27FC236}">
                  <a16:creationId xmlns:a16="http://schemas.microsoft.com/office/drawing/2014/main" id="{AE696ED5-5B04-2846-8775-E6B7B84C6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C4ACF68-E80F-0E48-8A8A-59A0CDE754DE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AF68482-FB8E-D047-B7CA-58331BDB75EE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2F7AABE-697A-3E49-9EEF-58DC791D62E1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F303EE1-4477-5E43-8251-3F32DA235DAA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A7FCEA-0ACB-3B41-84C0-CF4FB7633545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23C754A-9B08-9445-A63D-D229A3462CAA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9660B6B-0F2B-634B-90DB-94524400C6B5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0A2792-E825-D445-81AC-D095CB1C72BC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9AE4E3F-D885-824E-997C-5D8DC430E673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99FE114-9340-4947-96C5-C0A249D3C049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7B8686-6FE1-3E4F-AA91-44287EBB2812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16089AA-427A-7244-B4EC-EC63B118DB5B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CA71B6A-8202-1647-90ED-B2B6C151BE0F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0A393E6-52F3-904B-AE8C-2754670E517B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A3543D5-5ACB-0341-AC8A-F629FBEBAD21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0DFA4D6-330D-C941-BAC7-98062A689FB9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7007807-D742-2640-8D14-385818E59A4C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D48CA05-21E1-0642-896B-BE4A0F227F8C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8D00E11-DED6-9B41-A347-2B38D04854E4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C087B81-EF9E-5243-A9BA-544BB6E4129D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63A2811-07B7-9547-A998-0E9D0F690DC8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083842F-7C7A-6145-89DA-523969CA7902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0613BF-D4C7-5B4F-8CB5-606803D750C6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EEF9D90-FE53-4D45-AAF8-9BE829FF3BDD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DDBD89-282F-974C-8CEA-03301B82C019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1F007D8-7D4E-2B46-B51C-B9CAC661B40A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338ECAA-46B8-E441-8EAD-CA4D3DC7FBDC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EE7DE4B-A55A-AC41-8BBB-2837D6E14DE3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3BAA6E8-FAC2-E443-AEBB-34FA39594189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102FB41-8775-9842-AC25-5826472150C5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E44F9B-2B3B-0045-B737-77138FB15B61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776FB6E-459D-E341-A525-4D94641E8851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27EC571-68AF-D240-9CF9-8B9104C80181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4D31A26-7D22-5047-8C07-A702B903A1A6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14D3022-595E-5D43-9277-3E4EC00097F4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2C10DFB-FE12-754F-982B-60FCC9C391B9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F17E83A1-E9C6-9A4C-80D5-7B5E1107224F}"/>
              </a:ext>
            </a:extLst>
          </p:cNvPr>
          <p:cNvSpPr txBox="1"/>
          <p:nvPr/>
        </p:nvSpPr>
        <p:spPr>
          <a:xfrm>
            <a:off x="3044077" y="6060902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71"/>
            <a:r>
              <a:rPr lang="en-US" sz="2400">
                <a:solidFill>
                  <a:prstClr val="black"/>
                </a:solidFill>
                <a:latin typeface="Calibri" panose="020F0502020204030204"/>
                <a:cs typeface="Arial"/>
              </a:rPr>
              <a:t>…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75354D1-00AF-A246-82F0-5D45D9B66E5D}"/>
              </a:ext>
            </a:extLst>
          </p:cNvPr>
          <p:cNvSpPr/>
          <p:nvPr/>
        </p:nvSpPr>
        <p:spPr>
          <a:xfrm>
            <a:off x="2741000" y="4233080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3F3C44-37BF-044C-B198-F10E237EC4B8}"/>
              </a:ext>
            </a:extLst>
          </p:cNvPr>
          <p:cNvGrpSpPr/>
          <p:nvPr/>
        </p:nvGrpSpPr>
        <p:grpSpPr>
          <a:xfrm>
            <a:off x="2158461" y="1379486"/>
            <a:ext cx="2229290" cy="2675888"/>
            <a:chOff x="2693450" y="1863979"/>
            <a:chExt cx="1672185" cy="2007178"/>
          </a:xfrm>
        </p:grpSpPr>
        <p:sp>
          <p:nvSpPr>
            <p:cNvPr id="93" name="Left-Right Arrow 92">
              <a:extLst>
                <a:ext uri="{FF2B5EF4-FFF2-40B4-BE49-F238E27FC236}">
                  <a16:creationId xmlns:a16="http://schemas.microsoft.com/office/drawing/2014/main" id="{6B6A6760-DF99-164F-8340-5FCA4D9FB7C3}"/>
                </a:ext>
              </a:extLst>
            </p:cNvPr>
            <p:cNvSpPr/>
            <p:nvPr/>
          </p:nvSpPr>
          <p:spPr bwMode="auto">
            <a:xfrm rot="16200000">
              <a:off x="3296301" y="3479044"/>
              <a:ext cx="461666" cy="322560"/>
            </a:xfrm>
            <a:prstGeom prst="leftRightArrow">
              <a:avLst>
                <a:gd name="adj1" fmla="val 50000"/>
                <a:gd name="adj2" fmla="val 31386"/>
              </a:avLst>
            </a:prstGeom>
            <a:solidFill>
              <a:srgbClr val="5B9BD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04" tIns="60952" rIns="121904" bIns="60952" numCol="1" rtlCol="0" anchor="t" anchorCtr="0" compatLnSpc="1">
              <a:prstTxWarp prst="textNoShape">
                <a:avLst/>
              </a:prstTxWarp>
            </a:bodyPr>
            <a:lstStyle/>
            <a:p>
              <a:pPr defTabSz="121897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799">
                <a:solidFill>
                  <a:srgbClr val="5B9BD5"/>
                </a:solidFill>
                <a:latin typeface="Times New Roman" pitchFamily="18" charset="0"/>
                <a:cs typeface="Arial"/>
              </a:endParaRPr>
            </a:p>
          </p:txBody>
        </p:sp>
        <p:pic>
          <p:nvPicPr>
            <p:cNvPr id="94" name="Graphic 93" descr="Processor outline">
              <a:extLst>
                <a:ext uri="{FF2B5EF4-FFF2-40B4-BE49-F238E27FC236}">
                  <a16:creationId xmlns:a16="http://schemas.microsoft.com/office/drawing/2014/main" id="{FE72ACDB-94DD-6F4C-BA9B-773DF672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93450" y="1963383"/>
              <a:ext cx="1672185" cy="1672185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C620C13-4124-8949-8426-DF414D5F1CB5}"/>
                </a:ext>
              </a:extLst>
            </p:cNvPr>
            <p:cNvSpPr txBox="1"/>
            <p:nvPr/>
          </p:nvSpPr>
          <p:spPr>
            <a:xfrm>
              <a:off x="3176337" y="1863979"/>
              <a:ext cx="626695" cy="34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71">
                <a:defRPr/>
              </a:pPr>
              <a:r>
                <a:rPr lang="en-US" altLang="zh-CN" sz="2400">
                  <a:solidFill>
                    <a:srgbClr val="5B9BD5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CPU</a:t>
              </a:r>
              <a:endParaRPr lang="en-US" sz="240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EDA9B242-DE9C-DE45-9CB2-8862A9F2CB2D}"/>
              </a:ext>
            </a:extLst>
          </p:cNvPr>
          <p:cNvSpPr/>
          <p:nvPr/>
        </p:nvSpPr>
        <p:spPr>
          <a:xfrm>
            <a:off x="2741000" y="5407924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A2CA23B-5952-D84F-99FC-F3B5223D6A77}"/>
              </a:ext>
            </a:extLst>
          </p:cNvPr>
          <p:cNvSpPr/>
          <p:nvPr/>
        </p:nvSpPr>
        <p:spPr>
          <a:xfrm>
            <a:off x="2569680" y="2753726"/>
            <a:ext cx="1442582" cy="520363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971">
              <a:defRPr/>
            </a:pPr>
            <a:r>
              <a:rPr lang="en-US" sz="1600">
                <a:solidFill>
                  <a:prstClr val="white"/>
                </a:solidFill>
                <a:latin typeface="Calibri" panose="020F0502020204030204"/>
                <a:cs typeface="Arial"/>
              </a:rPr>
              <a:t>Encryption Engine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7F2DD59-0BD6-5545-ACB6-425C180B1521}"/>
              </a:ext>
            </a:extLst>
          </p:cNvPr>
          <p:cNvSpPr/>
          <p:nvPr/>
        </p:nvSpPr>
        <p:spPr>
          <a:xfrm>
            <a:off x="2561168" y="1987252"/>
            <a:ext cx="1442582" cy="1286838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71"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TextBox 1">
            <a:extLst>
              <a:ext uri="{FF2B5EF4-FFF2-40B4-BE49-F238E27FC236}">
                <a16:creationId xmlns:a16="http://schemas.microsoft.com/office/drawing/2014/main" id="{8C41E7AA-5DC7-CA42-93E7-39DCBAE035BA}"/>
              </a:ext>
            </a:extLst>
          </p:cNvPr>
          <p:cNvSpPr txBox="1"/>
          <p:nvPr/>
        </p:nvSpPr>
        <p:spPr>
          <a:xfrm>
            <a:off x="4019302" y="1666825"/>
            <a:ext cx="1551345" cy="6665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defRPr/>
            </a:pPr>
            <a:r>
              <a:rPr lang="en-US" sz="1866" b="1" i="1">
                <a:solidFill>
                  <a:srgbClr val="92D050"/>
                </a:solidFill>
                <a:latin typeface="Calibri Light" panose="020F0302020204030204"/>
              </a:rPr>
              <a:t>Security boundary</a:t>
            </a:r>
          </a:p>
        </p:txBody>
      </p:sp>
      <p:pic>
        <p:nvPicPr>
          <p:cNvPr id="109" name="Graphic 108" descr="Lock with solid fill">
            <a:extLst>
              <a:ext uri="{FF2B5EF4-FFF2-40B4-BE49-F238E27FC236}">
                <a16:creationId xmlns:a16="http://schemas.microsoft.com/office/drawing/2014/main" id="{F8952836-4601-244B-8D77-24F8784E28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5109" y="3409713"/>
            <a:ext cx="417803" cy="41780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9866762A-5F1E-3B4D-83CD-B7224FAB5A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5616" y="1979378"/>
            <a:ext cx="845411" cy="793166"/>
          </a:xfrm>
          <a:prstGeom prst="rect">
            <a:avLst/>
          </a:prstGeom>
        </p:spPr>
      </p:pic>
      <p:sp>
        <p:nvSpPr>
          <p:cNvPr id="133" name="TextBox 1">
            <a:extLst>
              <a:ext uri="{FF2B5EF4-FFF2-40B4-BE49-F238E27FC236}">
                <a16:creationId xmlns:a16="http://schemas.microsoft.com/office/drawing/2014/main" id="{D920263D-1F2E-CE4E-8FB6-8A4A7A044EB8}"/>
              </a:ext>
            </a:extLst>
          </p:cNvPr>
          <p:cNvSpPr txBox="1"/>
          <p:nvPr/>
        </p:nvSpPr>
        <p:spPr>
          <a:xfrm>
            <a:off x="2617940" y="2101139"/>
            <a:ext cx="76643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1218971">
              <a:defRPr/>
            </a:pPr>
            <a:r>
              <a:rPr lang="en-US" sz="1600" b="1">
                <a:latin typeface="Calibri Light" panose="020F0302020204030204"/>
              </a:rPr>
              <a:t>CPU TEE</a:t>
            </a:r>
            <a:endParaRPr lang="en-US" sz="1866" b="1">
              <a:latin typeface="Calibri Light" panose="020F03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1B5A8C-6129-514C-B8CA-59BB78AD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5</a:t>
            </a:fld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9A9B60C-1E4D-1A4B-811A-2026D2B25412}"/>
              </a:ext>
            </a:extLst>
          </p:cNvPr>
          <p:cNvSpPr txBox="1"/>
          <p:nvPr/>
        </p:nvSpPr>
        <p:spPr>
          <a:xfrm>
            <a:off x="0" y="235987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 panose="020F0502020204030204"/>
                <a:cs typeface="Arial"/>
              </a:rPr>
              <a:t>Trusted</a:t>
            </a:r>
            <a:endParaRPr lang="en-US" sz="200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9C417A1-EB54-F242-9297-44A73BFD68ED}"/>
              </a:ext>
            </a:extLst>
          </p:cNvPr>
          <p:cNvSpPr txBox="1"/>
          <p:nvPr/>
        </p:nvSpPr>
        <p:spPr>
          <a:xfrm>
            <a:off x="-68114" y="477967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 panose="020F0502020204030204"/>
                <a:cs typeface="Arial"/>
              </a:rPr>
              <a:t>Untrusted</a:t>
            </a:r>
            <a:endParaRPr lang="en-US" sz="2000"/>
          </a:p>
        </p:txBody>
      </p:sp>
      <p:sp>
        <p:nvSpPr>
          <p:cNvPr id="100" name="Left Brace 99">
            <a:extLst>
              <a:ext uri="{FF2B5EF4-FFF2-40B4-BE49-F238E27FC236}">
                <a16:creationId xmlns:a16="http://schemas.microsoft.com/office/drawing/2014/main" id="{5AB77046-2244-884E-8D2A-29D2CDC7F8AE}"/>
              </a:ext>
            </a:extLst>
          </p:cNvPr>
          <p:cNvSpPr/>
          <p:nvPr/>
        </p:nvSpPr>
        <p:spPr>
          <a:xfrm>
            <a:off x="1073221" y="1905164"/>
            <a:ext cx="220020" cy="1365033"/>
          </a:xfrm>
          <a:prstGeom prst="leftBrace">
            <a:avLst>
              <a:gd name="adj1" fmla="val 8333"/>
              <a:gd name="adj2" fmla="val 46034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eft Brace 115">
            <a:extLst>
              <a:ext uri="{FF2B5EF4-FFF2-40B4-BE49-F238E27FC236}">
                <a16:creationId xmlns:a16="http://schemas.microsoft.com/office/drawing/2014/main" id="{747C69C0-9084-C549-A688-CCB12D68F057}"/>
              </a:ext>
            </a:extLst>
          </p:cNvPr>
          <p:cNvSpPr/>
          <p:nvPr/>
        </p:nvSpPr>
        <p:spPr>
          <a:xfrm>
            <a:off x="1073221" y="3442807"/>
            <a:ext cx="206727" cy="2866553"/>
          </a:xfrm>
          <a:prstGeom prst="leftBrace">
            <a:avLst>
              <a:gd name="adj1" fmla="val 8333"/>
              <a:gd name="adj2" fmla="val 55462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ona Lisa - Wikipedia">
            <a:extLst>
              <a:ext uri="{FF2B5EF4-FFF2-40B4-BE49-F238E27FC236}">
                <a16:creationId xmlns:a16="http://schemas.microsoft.com/office/drawing/2014/main" id="{C94D9847-46C6-5847-9FF7-36DC2EDC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19" y="1846559"/>
            <a:ext cx="983444" cy="14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100 × 100 random bitmap images of two chann nels PRN streams. The... |  Download Scientific Diagram">
            <a:extLst>
              <a:ext uri="{FF2B5EF4-FFF2-40B4-BE49-F238E27FC236}">
                <a16:creationId xmlns:a16="http://schemas.microsoft.com/office/drawing/2014/main" id="{0D82C78F-1048-9E48-B345-331D4E11F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988"/>
          <a:stretch/>
        </p:blipFill>
        <p:spPr bwMode="auto">
          <a:xfrm>
            <a:off x="6501420" y="4365428"/>
            <a:ext cx="1030273" cy="14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DB41917-8AD2-7742-A30A-809EA85231AC}"/>
              </a:ext>
            </a:extLst>
          </p:cNvPr>
          <p:cNvCxnSpPr>
            <a:cxnSpLocks/>
          </p:cNvCxnSpPr>
          <p:nvPr/>
        </p:nvCxnSpPr>
        <p:spPr>
          <a:xfrm>
            <a:off x="3181229" y="2407854"/>
            <a:ext cx="33621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8857A7A-E904-8249-A1D3-08BC632F25AC}"/>
              </a:ext>
            </a:extLst>
          </p:cNvPr>
          <p:cNvCxnSpPr>
            <a:cxnSpLocks/>
            <a:stCxn id="91" idx="3"/>
            <a:endCxn id="1028" idx="1"/>
          </p:cNvCxnSpPr>
          <p:nvPr/>
        </p:nvCxnSpPr>
        <p:spPr>
          <a:xfrm>
            <a:off x="3422862" y="4606566"/>
            <a:ext cx="3078558" cy="5061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6E111BB9-892E-5C4E-89FB-27EF3ED6310E}"/>
              </a:ext>
            </a:extLst>
          </p:cNvPr>
          <p:cNvSpPr txBox="1"/>
          <p:nvPr/>
        </p:nvSpPr>
        <p:spPr>
          <a:xfrm>
            <a:off x="6327648" y="213800"/>
            <a:ext cx="5803856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80365" indent="-380365" defTabSz="121897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cs typeface="Arial"/>
              </a:rPr>
              <a:t>Off-chip data is protected by encryption.</a:t>
            </a:r>
          </a:p>
          <a:p>
            <a:pPr marL="380365" indent="-380365" defTabSz="121897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cs typeface="Arial"/>
              </a:rPr>
              <a:t>Current memory encryption </a:t>
            </a:r>
            <a:r>
              <a:rPr lang="en-US" sz="2100" u="sng" dirty="0">
                <a:solidFill>
                  <a:srgbClr val="000000"/>
                </a:solidFill>
                <a:cs typeface="Arial"/>
              </a:rPr>
              <a:t>does not support computation over ciphertext</a:t>
            </a:r>
            <a:r>
              <a:rPr lang="en-US" sz="2100" dirty="0">
                <a:solidFill>
                  <a:srgbClr val="000000"/>
                </a:solidFill>
                <a:cs typeface="Arial"/>
              </a:rPr>
              <a:t>, hindering the adoption of NDP techniques.</a:t>
            </a:r>
          </a:p>
          <a:p>
            <a:pPr marL="380365" indent="-380365" defTabSz="1218971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cs typeface="Arial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1718AF6-B61B-6A47-A95C-FFAE8F5B4307}"/>
              </a:ext>
            </a:extLst>
          </p:cNvPr>
          <p:cNvCxnSpPr>
            <a:cxnSpLocks/>
            <a:endCxn id="1028" idx="1"/>
          </p:cNvCxnSpPr>
          <p:nvPr/>
        </p:nvCxnSpPr>
        <p:spPr>
          <a:xfrm flipV="1">
            <a:off x="3413561" y="5112760"/>
            <a:ext cx="3087859" cy="6645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B073D81-9E3B-454C-BE81-FB6348595F54}"/>
              </a:ext>
            </a:extLst>
          </p:cNvPr>
          <p:cNvSpPr txBox="1"/>
          <p:nvPr/>
        </p:nvSpPr>
        <p:spPr>
          <a:xfrm>
            <a:off x="6501420" y="5816341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Encrypted</a:t>
            </a:r>
          </a:p>
          <a:p>
            <a:r>
              <a:rPr lang="en-US" sz="1600" dirty="0"/>
              <a:t>ciphertext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6C96C6A-495F-4048-9EFD-76FE3A75509A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Graphic 109" descr="Crown with solid fill">
            <a:extLst>
              <a:ext uri="{FF2B5EF4-FFF2-40B4-BE49-F238E27FC236}">
                <a16:creationId xmlns:a16="http://schemas.microsoft.com/office/drawing/2014/main" id="{7450D8B8-321A-0540-B63D-2321026E2B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87972" y="1781471"/>
            <a:ext cx="417281" cy="417281"/>
          </a:xfrm>
          <a:prstGeom prst="rect">
            <a:avLst/>
          </a:prstGeom>
        </p:spPr>
      </p:pic>
      <p:sp>
        <p:nvSpPr>
          <p:cNvPr id="118" name="Line Callout 2 117">
            <a:extLst>
              <a:ext uri="{FF2B5EF4-FFF2-40B4-BE49-F238E27FC236}">
                <a16:creationId xmlns:a16="http://schemas.microsoft.com/office/drawing/2014/main" id="{15357F42-AFBA-1C42-B5F3-3717137BE87F}"/>
              </a:ext>
            </a:extLst>
          </p:cNvPr>
          <p:cNvSpPr/>
          <p:nvPr/>
        </p:nvSpPr>
        <p:spPr>
          <a:xfrm>
            <a:off x="8784766" y="4225587"/>
            <a:ext cx="3217466" cy="710454"/>
          </a:xfrm>
          <a:prstGeom prst="borderCallout2">
            <a:avLst>
              <a:gd name="adj1" fmla="val 17316"/>
              <a:gd name="adj2" fmla="val -561"/>
              <a:gd name="adj3" fmla="val 17892"/>
              <a:gd name="adj4" fmla="val -32215"/>
              <a:gd name="adj5" fmla="val 53925"/>
              <a:gd name="adj6" fmla="val -41096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71">
              <a:buClr>
                <a:srgbClr val="000000"/>
              </a:buClr>
            </a:pPr>
            <a:r>
              <a:rPr lang="en-US" sz="1866" dirty="0">
                <a:solidFill>
                  <a:srgbClr val="000000"/>
                </a:solidFill>
                <a:latin typeface="Arial"/>
              </a:rPr>
              <a:t>NDP cannot operated on encrypted data.</a:t>
            </a:r>
          </a:p>
        </p:txBody>
      </p:sp>
      <p:sp>
        <p:nvSpPr>
          <p:cNvPr id="97" name="Explosion 2 96">
            <a:extLst>
              <a:ext uri="{FF2B5EF4-FFF2-40B4-BE49-F238E27FC236}">
                <a16:creationId xmlns:a16="http://schemas.microsoft.com/office/drawing/2014/main" id="{02287ED6-CE50-2B4D-8864-FCEA08E7FDAA}"/>
              </a:ext>
            </a:extLst>
          </p:cNvPr>
          <p:cNvSpPr/>
          <p:nvPr/>
        </p:nvSpPr>
        <p:spPr>
          <a:xfrm>
            <a:off x="8604770" y="4779673"/>
            <a:ext cx="3587229" cy="1494662"/>
          </a:xfrm>
          <a:prstGeom prst="irregularSeal2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“SecNDP”</a:t>
            </a:r>
          </a:p>
        </p:txBody>
      </p:sp>
    </p:spTree>
    <p:extLst>
      <p:ext uri="{BB962C8B-B14F-4D97-AF65-F5344CB8AC3E}">
        <p14:creationId xmlns:p14="http://schemas.microsoft.com/office/powerpoint/2010/main" val="19248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18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042E-BA94-B145-B4D0-1934BE4B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of SecNDP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CDFDC9-0FD5-9F4A-9E6E-1833B3BA01C0}"/>
              </a:ext>
            </a:extLst>
          </p:cNvPr>
          <p:cNvGrpSpPr/>
          <p:nvPr/>
        </p:nvGrpSpPr>
        <p:grpSpPr>
          <a:xfrm>
            <a:off x="1182062" y="5182609"/>
            <a:ext cx="3816758" cy="1055315"/>
            <a:chOff x="6352709" y="725472"/>
            <a:chExt cx="3421167" cy="10219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4FE043-0544-5049-9303-858F52D4622F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6" name="Graphic 5" descr="Processor with solid fill">
              <a:extLst>
                <a:ext uri="{FF2B5EF4-FFF2-40B4-BE49-F238E27FC236}">
                  <a16:creationId xmlns:a16="http://schemas.microsoft.com/office/drawing/2014/main" id="{DC664344-22FE-064D-AAB5-6A2DB5764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7" name="Graphic 6" descr="Processor with solid fill">
              <a:extLst>
                <a:ext uri="{FF2B5EF4-FFF2-40B4-BE49-F238E27FC236}">
                  <a16:creationId xmlns:a16="http://schemas.microsoft.com/office/drawing/2014/main" id="{A0B8A170-5065-B44A-86A7-6D0848F2D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8" name="Graphic 7" descr="Processor with solid fill">
              <a:extLst>
                <a:ext uri="{FF2B5EF4-FFF2-40B4-BE49-F238E27FC236}">
                  <a16:creationId xmlns:a16="http://schemas.microsoft.com/office/drawing/2014/main" id="{1E76F4FA-4900-C34F-B3EC-A17356D7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9" name="Graphic 8" descr="Processor with solid fill">
              <a:extLst>
                <a:ext uri="{FF2B5EF4-FFF2-40B4-BE49-F238E27FC236}">
                  <a16:creationId xmlns:a16="http://schemas.microsoft.com/office/drawing/2014/main" id="{9F0B5C97-A6D6-A24E-92D0-A7ED1DACA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10" name="Graphic 9" descr="Processor with solid fill">
              <a:extLst>
                <a:ext uri="{FF2B5EF4-FFF2-40B4-BE49-F238E27FC236}">
                  <a16:creationId xmlns:a16="http://schemas.microsoft.com/office/drawing/2014/main" id="{D2879DC4-1AB0-2141-857C-E8FA44F74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890EDA-CDC4-CF4A-805F-6DCF3CD97C93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C661B7-FF3D-E54B-A00C-4F924506E5CE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1E565C-2A7B-7141-81BD-12FB033F56C9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D97A65-5204-9547-82BF-25F55DB83498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018F56-D5E5-DD44-BA6D-304D4F6D84C3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0E4045-8D5F-294E-8586-C0235A53C6DA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7FEF91-3B40-484F-B7E0-F80460A4C9A1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295124-611C-A642-8899-034B88BFFFF6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4AF815-FF20-D94A-B8D3-7BB57CD523EB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025E4D-02C1-4F4D-AA7A-270CB2787D7E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14E712-99CA-2C4B-89B8-13EA1BB39C15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A4A986-7B8C-C940-A089-87A4871F34E5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DA64BD-4EFA-314C-8AB5-F111EAFE2656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91B6DB-1302-5E48-AE3E-6B91B9368A0C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F3D654-7886-6C44-814C-AE6AC0B0B7B2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26E9B9-B64B-D04F-9047-DC3B55A6D1F1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979F4C-91F6-9B40-B267-7795BF9FB77A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625BA90-4FB5-3749-9F28-9640E85E2A56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9BA1DD-5D65-7747-9DA3-B9405638AA5D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9D1A69-0F23-7D46-88A5-04EC8908247F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43208D-19EA-524B-9B00-72FE65D4699A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1A5D8-D77E-004C-8851-E3F95338A65C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810ADDE-2990-824B-B5C6-7BAF638FCC75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ED91379-D856-104D-9637-534BC0A8CFA2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E4778C-79E7-9F45-A8F7-DD8EAB8CD15F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CE3AD6E-278E-F146-9E6F-1844656EF8C2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1104C91-ADC6-0D4E-8AE5-16588B152D76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C77F9FF-C57C-1F42-B15F-20E85E456364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54B15E3-D9FA-2148-A24F-96220B269091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4EDBBF7-3DE4-454A-8BB7-3A957847FD7A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C2E481-EBB5-5A4D-8E83-A27A271681CC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627D281-47B4-2E42-B3FC-4448BAFD61F0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CCF34D-85F6-A745-B4F3-0D279E0738BC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D759507-511F-634D-A0D4-A1A1B31058AD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590264-AD8D-A641-A7E5-364824D591C6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367FE22-28E6-4D4D-87A6-41E28CA4FD54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AA8090-AC89-E743-AA14-9E7BE996AAD6}"/>
              </a:ext>
            </a:extLst>
          </p:cNvPr>
          <p:cNvGrpSpPr/>
          <p:nvPr/>
        </p:nvGrpSpPr>
        <p:grpSpPr>
          <a:xfrm>
            <a:off x="1173551" y="4030429"/>
            <a:ext cx="3816758" cy="1055315"/>
            <a:chOff x="6352709" y="725472"/>
            <a:chExt cx="3421167" cy="102196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6A0533-B7F2-3C4C-AB24-18E40B215179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49" name="Graphic 48" descr="Processor with solid fill">
              <a:extLst>
                <a:ext uri="{FF2B5EF4-FFF2-40B4-BE49-F238E27FC236}">
                  <a16:creationId xmlns:a16="http://schemas.microsoft.com/office/drawing/2014/main" id="{36370CB7-1D0D-3C43-B3B3-EF90C86B3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50" name="Graphic 49" descr="Processor with solid fill">
              <a:extLst>
                <a:ext uri="{FF2B5EF4-FFF2-40B4-BE49-F238E27FC236}">
                  <a16:creationId xmlns:a16="http://schemas.microsoft.com/office/drawing/2014/main" id="{A03A8F27-9285-3F4D-B571-233B940DA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51" name="Graphic 50" descr="Processor with solid fill">
              <a:extLst>
                <a:ext uri="{FF2B5EF4-FFF2-40B4-BE49-F238E27FC236}">
                  <a16:creationId xmlns:a16="http://schemas.microsoft.com/office/drawing/2014/main" id="{BBD7B9AC-1F83-8A40-861D-D661D0859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52" name="Graphic 51" descr="Processor with solid fill">
              <a:extLst>
                <a:ext uri="{FF2B5EF4-FFF2-40B4-BE49-F238E27FC236}">
                  <a16:creationId xmlns:a16="http://schemas.microsoft.com/office/drawing/2014/main" id="{6D1DEAEE-E981-DF40-B70A-E336012A6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53" name="Graphic 52" descr="Processor with solid fill">
              <a:extLst>
                <a:ext uri="{FF2B5EF4-FFF2-40B4-BE49-F238E27FC236}">
                  <a16:creationId xmlns:a16="http://schemas.microsoft.com/office/drawing/2014/main" id="{AE696ED5-5B04-2846-8775-E6B7B84C6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C4ACF68-E80F-0E48-8A8A-59A0CDE754DE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AF68482-FB8E-D047-B7CA-58331BDB75EE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2F7AABE-697A-3E49-9EEF-58DC791D62E1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F303EE1-4477-5E43-8251-3F32DA235DAA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A7FCEA-0ACB-3B41-84C0-CF4FB7633545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23C754A-9B08-9445-A63D-D229A3462CAA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9660B6B-0F2B-634B-90DB-94524400C6B5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0A2792-E825-D445-81AC-D095CB1C72BC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9AE4E3F-D885-824E-997C-5D8DC430E673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99FE114-9340-4947-96C5-C0A249D3C049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7B8686-6FE1-3E4F-AA91-44287EBB2812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16089AA-427A-7244-B4EC-EC63B118DB5B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CA71B6A-8202-1647-90ED-B2B6C151BE0F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0A393E6-52F3-904B-AE8C-2754670E517B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A3543D5-5ACB-0341-AC8A-F629FBEBAD21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0DFA4D6-330D-C941-BAC7-98062A689FB9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7007807-D742-2640-8D14-385818E59A4C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D48CA05-21E1-0642-896B-BE4A0F227F8C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8D00E11-DED6-9B41-A347-2B38D04854E4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C087B81-EF9E-5243-A9BA-544BB6E4129D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63A2811-07B7-9547-A998-0E9D0F690DC8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083842F-7C7A-6145-89DA-523969CA7902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0613BF-D4C7-5B4F-8CB5-606803D750C6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EEF9D90-FE53-4D45-AAF8-9BE829FF3BDD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DDBD89-282F-974C-8CEA-03301B82C019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1F007D8-7D4E-2B46-B51C-B9CAC661B40A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338ECAA-46B8-E441-8EAD-CA4D3DC7FBDC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EE7DE4B-A55A-AC41-8BBB-2837D6E14DE3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3BAA6E8-FAC2-E443-AEBB-34FA39594189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102FB41-8775-9842-AC25-5826472150C5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E44F9B-2B3B-0045-B737-77138FB15B61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776FB6E-459D-E341-A525-4D94641E8851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27EC571-68AF-D240-9CF9-8B9104C80181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4D31A26-7D22-5047-8C07-A702B903A1A6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14D3022-595E-5D43-9277-3E4EC00097F4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2C10DFB-FE12-754F-982B-60FCC9C391B9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F17E83A1-E9C6-9A4C-80D5-7B5E1107224F}"/>
              </a:ext>
            </a:extLst>
          </p:cNvPr>
          <p:cNvSpPr txBox="1"/>
          <p:nvPr/>
        </p:nvSpPr>
        <p:spPr>
          <a:xfrm>
            <a:off x="3044077" y="6060902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71"/>
            <a:r>
              <a:rPr lang="en-US" sz="2400">
                <a:solidFill>
                  <a:prstClr val="black"/>
                </a:solidFill>
                <a:latin typeface="Calibri" panose="020F0502020204030204"/>
                <a:cs typeface="Arial"/>
              </a:rPr>
              <a:t>…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75354D1-00AF-A246-82F0-5D45D9B66E5D}"/>
              </a:ext>
            </a:extLst>
          </p:cNvPr>
          <p:cNvSpPr/>
          <p:nvPr/>
        </p:nvSpPr>
        <p:spPr>
          <a:xfrm>
            <a:off x="2741000" y="4233080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3F3C44-37BF-044C-B198-F10E237EC4B8}"/>
              </a:ext>
            </a:extLst>
          </p:cNvPr>
          <p:cNvGrpSpPr/>
          <p:nvPr/>
        </p:nvGrpSpPr>
        <p:grpSpPr>
          <a:xfrm>
            <a:off x="2158461" y="1379486"/>
            <a:ext cx="2229290" cy="2675888"/>
            <a:chOff x="2693450" y="1863979"/>
            <a:chExt cx="1672185" cy="2007178"/>
          </a:xfrm>
        </p:grpSpPr>
        <p:sp>
          <p:nvSpPr>
            <p:cNvPr id="93" name="Left-Right Arrow 92">
              <a:extLst>
                <a:ext uri="{FF2B5EF4-FFF2-40B4-BE49-F238E27FC236}">
                  <a16:creationId xmlns:a16="http://schemas.microsoft.com/office/drawing/2014/main" id="{6B6A6760-DF99-164F-8340-5FCA4D9FB7C3}"/>
                </a:ext>
              </a:extLst>
            </p:cNvPr>
            <p:cNvSpPr/>
            <p:nvPr/>
          </p:nvSpPr>
          <p:spPr bwMode="auto">
            <a:xfrm rot="16200000">
              <a:off x="3296301" y="3479044"/>
              <a:ext cx="461666" cy="322560"/>
            </a:xfrm>
            <a:prstGeom prst="leftRightArrow">
              <a:avLst>
                <a:gd name="adj1" fmla="val 50000"/>
                <a:gd name="adj2" fmla="val 31386"/>
              </a:avLst>
            </a:prstGeom>
            <a:solidFill>
              <a:srgbClr val="5B9BD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04" tIns="60952" rIns="121904" bIns="60952" numCol="1" rtlCol="0" anchor="t" anchorCtr="0" compatLnSpc="1">
              <a:prstTxWarp prst="textNoShape">
                <a:avLst/>
              </a:prstTxWarp>
            </a:bodyPr>
            <a:lstStyle/>
            <a:p>
              <a:pPr defTabSz="121897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799">
                <a:solidFill>
                  <a:srgbClr val="5B9BD5"/>
                </a:solidFill>
                <a:latin typeface="Times New Roman" pitchFamily="18" charset="0"/>
                <a:cs typeface="Arial"/>
              </a:endParaRPr>
            </a:p>
          </p:txBody>
        </p:sp>
        <p:pic>
          <p:nvPicPr>
            <p:cNvPr id="94" name="Graphic 93" descr="Processor outline">
              <a:extLst>
                <a:ext uri="{FF2B5EF4-FFF2-40B4-BE49-F238E27FC236}">
                  <a16:creationId xmlns:a16="http://schemas.microsoft.com/office/drawing/2014/main" id="{FE72ACDB-94DD-6F4C-BA9B-773DF6727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93450" y="1963383"/>
              <a:ext cx="1672185" cy="1672185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C620C13-4124-8949-8426-DF414D5F1CB5}"/>
                </a:ext>
              </a:extLst>
            </p:cNvPr>
            <p:cNvSpPr txBox="1"/>
            <p:nvPr/>
          </p:nvSpPr>
          <p:spPr>
            <a:xfrm>
              <a:off x="3176337" y="1863979"/>
              <a:ext cx="626695" cy="34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71">
                <a:defRPr/>
              </a:pPr>
              <a:r>
                <a:rPr lang="en-US" altLang="zh-CN" sz="2400">
                  <a:solidFill>
                    <a:srgbClr val="5B9BD5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CPU</a:t>
              </a:r>
              <a:endParaRPr lang="en-US" sz="240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EDA9B242-DE9C-DE45-9CB2-8862A9F2CB2D}"/>
              </a:ext>
            </a:extLst>
          </p:cNvPr>
          <p:cNvSpPr/>
          <p:nvPr/>
        </p:nvSpPr>
        <p:spPr>
          <a:xfrm>
            <a:off x="2741000" y="5407924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pic>
        <p:nvPicPr>
          <p:cNvPr id="97" name="Graphic 96">
            <a:extLst>
              <a:ext uri="{FF2B5EF4-FFF2-40B4-BE49-F238E27FC236}">
                <a16:creationId xmlns:a16="http://schemas.microsoft.com/office/drawing/2014/main" id="{4164E7D2-EF55-6C46-8205-BEFDE11B01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9039" y="4485702"/>
            <a:ext cx="681329" cy="681329"/>
          </a:xfrm>
          <a:prstGeom prst="rect">
            <a:avLst/>
          </a:prstGeom>
        </p:spPr>
      </p:pic>
      <p:sp>
        <p:nvSpPr>
          <p:cNvPr id="98" name="Right Arrow 97">
            <a:extLst>
              <a:ext uri="{FF2B5EF4-FFF2-40B4-BE49-F238E27FC236}">
                <a16:creationId xmlns:a16="http://schemas.microsoft.com/office/drawing/2014/main" id="{E04EC80C-7EC6-5B4E-9474-9DC560E7BFB1}"/>
              </a:ext>
            </a:extLst>
          </p:cNvPr>
          <p:cNvSpPr/>
          <p:nvPr/>
        </p:nvSpPr>
        <p:spPr>
          <a:xfrm rot="10800000">
            <a:off x="4311930" y="3689509"/>
            <a:ext cx="3673598" cy="414763"/>
          </a:xfrm>
          <a:prstGeom prst="rightArrow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971">
              <a:defRPr/>
            </a:pPr>
            <a:endParaRPr lang="en-US" sz="160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99" name="Right Arrow 98">
            <a:extLst>
              <a:ext uri="{FF2B5EF4-FFF2-40B4-BE49-F238E27FC236}">
                <a16:creationId xmlns:a16="http://schemas.microsoft.com/office/drawing/2014/main" id="{2176FB65-4241-5A48-8E90-56672AB57C59}"/>
              </a:ext>
            </a:extLst>
          </p:cNvPr>
          <p:cNvSpPr/>
          <p:nvPr/>
        </p:nvSpPr>
        <p:spPr>
          <a:xfrm rot="10800000">
            <a:off x="5062610" y="4556815"/>
            <a:ext cx="2922917" cy="414766"/>
          </a:xfrm>
          <a:prstGeom prst="rightArrow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971">
              <a:defRPr/>
            </a:pPr>
            <a:endParaRPr lang="en-US" sz="160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21C7538-D07D-0A45-9186-B2EE3BB2DB99}"/>
              </a:ext>
            </a:extLst>
          </p:cNvPr>
          <p:cNvSpPr txBox="1"/>
          <p:nvPr/>
        </p:nvSpPr>
        <p:spPr>
          <a:xfrm>
            <a:off x="5488477" y="3388792"/>
            <a:ext cx="168507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71"/>
            <a:r>
              <a:rPr lang="en-US" sz="2133">
                <a:solidFill>
                  <a:prstClr val="black"/>
                </a:solidFill>
                <a:latin typeface="Calibri" panose="020F0502020204030204"/>
                <a:cs typeface="Arial"/>
              </a:rPr>
              <a:t>Bus Snooping</a:t>
            </a:r>
            <a:endParaRPr lang="en-US" sz="1466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52004B-C0D0-284A-8FBF-8D5E7E7DC7E0}"/>
              </a:ext>
            </a:extLst>
          </p:cNvPr>
          <p:cNvSpPr txBox="1"/>
          <p:nvPr/>
        </p:nvSpPr>
        <p:spPr>
          <a:xfrm>
            <a:off x="5407164" y="4304929"/>
            <a:ext cx="203485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71"/>
            <a:r>
              <a:rPr lang="en-US" sz="2133">
                <a:solidFill>
                  <a:prstClr val="black"/>
                </a:solidFill>
                <a:latin typeface="Calibri" panose="020F0502020204030204"/>
                <a:cs typeface="Arial"/>
              </a:rPr>
              <a:t>Cold Boot Attack</a:t>
            </a:r>
            <a:endParaRPr lang="en-US" sz="1466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8FFF683-C0AA-B64C-A035-8DC9A4E066DE}"/>
              </a:ext>
            </a:extLst>
          </p:cNvPr>
          <p:cNvSpPr txBox="1"/>
          <p:nvPr/>
        </p:nvSpPr>
        <p:spPr>
          <a:xfrm>
            <a:off x="5339601" y="5331884"/>
            <a:ext cx="20232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71"/>
            <a:r>
              <a:rPr lang="en-US" sz="2133">
                <a:solidFill>
                  <a:prstClr val="black"/>
                </a:solidFill>
                <a:latin typeface="Calibri" panose="020F0502020204030204"/>
                <a:cs typeface="Arial"/>
              </a:rPr>
              <a:t>Backdoor/Trojan</a:t>
            </a:r>
            <a:endParaRPr lang="en-US" sz="1466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9CABBF8-E114-EF4C-9D88-151C87E888AB}"/>
              </a:ext>
            </a:extLst>
          </p:cNvPr>
          <p:cNvSpPr txBox="1"/>
          <p:nvPr/>
        </p:nvSpPr>
        <p:spPr>
          <a:xfrm>
            <a:off x="9093817" y="4390003"/>
            <a:ext cx="15956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71"/>
            <a:r>
              <a:rPr lang="en-US" sz="2133">
                <a:solidFill>
                  <a:srgbClr val="DC3746"/>
                </a:solidFill>
                <a:latin typeface="Calibri" panose="020F0502020204030204"/>
                <a:cs typeface="Arial"/>
              </a:rPr>
              <a:t>Information Leakage!</a:t>
            </a:r>
          </a:p>
        </p:txBody>
      </p:sp>
      <p:sp>
        <p:nvSpPr>
          <p:cNvPr id="104" name="Right Arrow 103">
            <a:extLst>
              <a:ext uri="{FF2B5EF4-FFF2-40B4-BE49-F238E27FC236}">
                <a16:creationId xmlns:a16="http://schemas.microsoft.com/office/drawing/2014/main" id="{6E05FD36-4EB4-6240-B54D-AE9C3D1D26A9}"/>
              </a:ext>
            </a:extLst>
          </p:cNvPr>
          <p:cNvSpPr/>
          <p:nvPr/>
        </p:nvSpPr>
        <p:spPr>
          <a:xfrm rot="10800000">
            <a:off x="3454603" y="5583777"/>
            <a:ext cx="4530921" cy="397642"/>
          </a:xfrm>
          <a:prstGeom prst="rightArrow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971">
              <a:defRPr/>
            </a:pPr>
            <a:endParaRPr lang="en-US" sz="1600">
              <a:solidFill>
                <a:prstClr val="white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A2CA23B-5952-D84F-99FC-F3B5223D6A77}"/>
              </a:ext>
            </a:extLst>
          </p:cNvPr>
          <p:cNvSpPr/>
          <p:nvPr/>
        </p:nvSpPr>
        <p:spPr>
          <a:xfrm>
            <a:off x="2569680" y="2753726"/>
            <a:ext cx="1442582" cy="520363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971">
              <a:defRPr/>
            </a:pPr>
            <a:r>
              <a:rPr lang="en-US" sz="1600">
                <a:solidFill>
                  <a:prstClr val="white"/>
                </a:solidFill>
                <a:latin typeface="Calibri" panose="020F0502020204030204"/>
                <a:cs typeface="Arial"/>
              </a:rPr>
              <a:t>Encryption Engine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7F2DD59-0BD6-5545-ACB6-425C180B1521}"/>
              </a:ext>
            </a:extLst>
          </p:cNvPr>
          <p:cNvSpPr/>
          <p:nvPr/>
        </p:nvSpPr>
        <p:spPr>
          <a:xfrm>
            <a:off x="2561168" y="1987252"/>
            <a:ext cx="1442582" cy="1286838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71"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TextBox 1">
            <a:extLst>
              <a:ext uri="{FF2B5EF4-FFF2-40B4-BE49-F238E27FC236}">
                <a16:creationId xmlns:a16="http://schemas.microsoft.com/office/drawing/2014/main" id="{8C41E7AA-5DC7-CA42-93E7-39DCBAE035BA}"/>
              </a:ext>
            </a:extLst>
          </p:cNvPr>
          <p:cNvSpPr txBox="1"/>
          <p:nvPr/>
        </p:nvSpPr>
        <p:spPr>
          <a:xfrm>
            <a:off x="4019302" y="1666825"/>
            <a:ext cx="1551345" cy="6665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defRPr/>
            </a:pPr>
            <a:r>
              <a:rPr lang="en-US" sz="1866" b="1" i="1">
                <a:solidFill>
                  <a:srgbClr val="92D050"/>
                </a:solidFill>
                <a:latin typeface="Calibri Light" panose="020F0302020204030204"/>
              </a:rPr>
              <a:t>Security boundary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62A2888-EC9F-5342-A8B7-907937B1B974}"/>
              </a:ext>
            </a:extLst>
          </p:cNvPr>
          <p:cNvSpPr txBox="1"/>
          <p:nvPr/>
        </p:nvSpPr>
        <p:spPr>
          <a:xfrm>
            <a:off x="6692182" y="179333"/>
            <a:ext cx="5500968" cy="337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71"/>
            <a:r>
              <a:rPr lang="en-US" sz="2133" dirty="0">
                <a:solidFill>
                  <a:srgbClr val="000000"/>
                </a:solidFill>
                <a:cs typeface="Arial"/>
              </a:rPr>
              <a:t>Following the threat model of CPU TEEs, to enable secure NDP with untrusted memory:</a:t>
            </a:r>
          </a:p>
          <a:p>
            <a:pPr marL="380929" indent="-380929" defTabSz="1218971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cs typeface="Arial"/>
              </a:rPr>
              <a:t>We proposed </a:t>
            </a:r>
            <a:r>
              <a:rPr lang="en-US" sz="2133" u="sng" dirty="0">
                <a:solidFill>
                  <a:srgbClr val="000000"/>
                </a:solidFill>
                <a:cs typeface="Arial"/>
              </a:rPr>
              <a:t>an encryption scheme </a:t>
            </a:r>
            <a:r>
              <a:rPr lang="en-US" sz="2133" dirty="0">
                <a:solidFill>
                  <a:srgbClr val="000000"/>
                </a:solidFill>
                <a:cs typeface="Arial"/>
              </a:rPr>
              <a:t>allow computation over ciphertext in the untrusted NDP.</a:t>
            </a:r>
          </a:p>
          <a:p>
            <a:pPr marL="380929" indent="-380929" defTabSz="1218971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cs typeface="Arial"/>
              </a:rPr>
              <a:t>We proposed </a:t>
            </a:r>
            <a:r>
              <a:rPr lang="en-US" sz="2133" u="sng" dirty="0">
                <a:solidFill>
                  <a:srgbClr val="000000"/>
                </a:solidFill>
                <a:cs typeface="Arial"/>
              </a:rPr>
              <a:t>an integrity verification scheme </a:t>
            </a:r>
            <a:r>
              <a:rPr lang="en-US" sz="2133" dirty="0">
                <a:solidFill>
                  <a:srgbClr val="000000"/>
                </a:solidFill>
                <a:cs typeface="Arial"/>
              </a:rPr>
              <a:t>to validate the correctness of the computation in NDP. </a:t>
            </a:r>
          </a:p>
          <a:p>
            <a:pPr marL="380929" indent="-380929" defTabSz="1218971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000000"/>
                </a:solidFill>
                <a:cs typeface="Arial"/>
              </a:rPr>
              <a:t>The schemes demonstrate performance approaching to that of unprotected NDP.</a:t>
            </a:r>
          </a:p>
        </p:txBody>
      </p:sp>
      <p:pic>
        <p:nvPicPr>
          <p:cNvPr id="109" name="Graphic 108" descr="Lock with solid fill">
            <a:extLst>
              <a:ext uri="{FF2B5EF4-FFF2-40B4-BE49-F238E27FC236}">
                <a16:creationId xmlns:a16="http://schemas.microsoft.com/office/drawing/2014/main" id="{F8952836-4601-244B-8D77-24F8784E28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55109" y="3409713"/>
            <a:ext cx="417803" cy="41780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9866762A-5F1E-3B4D-83CD-B7224FAB5A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5616" y="1979378"/>
            <a:ext cx="845411" cy="793166"/>
          </a:xfrm>
          <a:prstGeom prst="rect">
            <a:avLst/>
          </a:prstGeom>
        </p:spPr>
      </p:pic>
      <p:sp>
        <p:nvSpPr>
          <p:cNvPr id="133" name="TextBox 1">
            <a:extLst>
              <a:ext uri="{FF2B5EF4-FFF2-40B4-BE49-F238E27FC236}">
                <a16:creationId xmlns:a16="http://schemas.microsoft.com/office/drawing/2014/main" id="{D920263D-1F2E-CE4E-8FB6-8A4A7A044EB8}"/>
              </a:ext>
            </a:extLst>
          </p:cNvPr>
          <p:cNvSpPr txBox="1"/>
          <p:nvPr/>
        </p:nvSpPr>
        <p:spPr>
          <a:xfrm>
            <a:off x="2617940" y="2101139"/>
            <a:ext cx="76643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1218971">
              <a:defRPr/>
            </a:pPr>
            <a:r>
              <a:rPr lang="en-US" sz="1600" b="1">
                <a:latin typeface="Calibri Light" panose="020F0302020204030204"/>
              </a:rPr>
              <a:t>CPU TEE</a:t>
            </a:r>
            <a:endParaRPr lang="en-US" sz="1866" b="1">
              <a:latin typeface="Calibri Light" panose="020F03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6E210-1A61-B546-A889-88D3AE88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6</a:t>
            </a:fld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434154E-ECA0-B547-AF0F-18A61D69280D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8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B215-010C-6043-969E-4848208E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5F6F4-599E-234C-893B-5F0CE7C0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Near Data Processing (NDP)</a:t>
            </a:r>
          </a:p>
          <a:p>
            <a:pPr lvl="1"/>
            <a:r>
              <a:rPr lang="en-US" dirty="0"/>
              <a:t>CPU TEEs and its threat model</a:t>
            </a:r>
          </a:p>
          <a:p>
            <a:r>
              <a:rPr lang="en-US" dirty="0"/>
              <a:t>SecNDP Scheme</a:t>
            </a:r>
          </a:p>
          <a:p>
            <a:pPr lvl="1"/>
            <a:r>
              <a:rPr lang="en-US" dirty="0"/>
              <a:t>SecNDP Encryption</a:t>
            </a:r>
          </a:p>
          <a:p>
            <a:pPr lvl="1"/>
            <a:r>
              <a:rPr lang="en-US" dirty="0"/>
              <a:t>SecNDP Verification</a:t>
            </a:r>
          </a:p>
          <a:p>
            <a:pPr lvl="1"/>
            <a:r>
              <a:rPr lang="en-US" dirty="0"/>
              <a:t>SecNDP Architecture design</a:t>
            </a:r>
          </a:p>
          <a:p>
            <a:r>
              <a:rPr lang="en-US" dirty="0"/>
              <a:t>SecNDP Performance Evaluation</a:t>
            </a:r>
          </a:p>
          <a:p>
            <a:pPr lvl="1"/>
            <a:r>
              <a:rPr lang="en-US" dirty="0"/>
              <a:t>Evaluation Method</a:t>
            </a:r>
          </a:p>
          <a:p>
            <a:pPr lvl="1"/>
            <a:r>
              <a:rPr lang="en-US" dirty="0"/>
              <a:t>Evaluation Results</a:t>
            </a:r>
          </a:p>
          <a:p>
            <a:r>
              <a:rPr lang="en-US" dirty="0"/>
              <a:t>Conclusions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DE895-DD7F-DC4D-98CF-CF029035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AA2D2-1705-C64B-9A62-01A1800DC83B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5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4" descr="The 100 × 100 random bitmap images of two chann nels PRN streams. The... |  Download Scientific Diagram">
            <a:extLst>
              <a:ext uri="{FF2B5EF4-FFF2-40B4-BE49-F238E27FC236}">
                <a16:creationId xmlns:a16="http://schemas.microsoft.com/office/drawing/2014/main" id="{4ADDEDA4-4D49-8B4D-8C02-C0912FBCB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7" r="51470"/>
          <a:stretch/>
        </p:blipFill>
        <p:spPr bwMode="auto">
          <a:xfrm flipV="1">
            <a:off x="7922350" y="3463018"/>
            <a:ext cx="621790" cy="9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The 100 × 100 random bitmap images of two chann nels PRN streams. The... |  Download Scientific Diagram">
            <a:extLst>
              <a:ext uri="{FF2B5EF4-FFF2-40B4-BE49-F238E27FC236}">
                <a16:creationId xmlns:a16="http://schemas.microsoft.com/office/drawing/2014/main" id="{7C4E5156-33B3-0747-BA83-39907FCD3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988"/>
          <a:stretch/>
        </p:blipFill>
        <p:spPr bwMode="auto">
          <a:xfrm>
            <a:off x="7125787" y="3472109"/>
            <a:ext cx="621790" cy="9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C58B5D-74D7-BB44-A0CC-145640CC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Arithmetic Secret Sharing </a:t>
            </a:r>
            <a:br>
              <a:rPr lang="en-US" dirty="0"/>
            </a:br>
            <a:r>
              <a:rPr lang="en-US" dirty="0"/>
              <a:t>in secure Multi-Party Computation</a:t>
            </a:r>
          </a:p>
        </p:txBody>
      </p:sp>
      <p:pic>
        <p:nvPicPr>
          <p:cNvPr id="4" name="Graphic 3" descr="User outline">
            <a:extLst>
              <a:ext uri="{FF2B5EF4-FFF2-40B4-BE49-F238E27FC236}">
                <a16:creationId xmlns:a16="http://schemas.microsoft.com/office/drawing/2014/main" id="{2880B211-DBB2-C447-9D3F-159956272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5831" y="1820349"/>
            <a:ext cx="861662" cy="861662"/>
          </a:xfrm>
          <a:prstGeom prst="rect">
            <a:avLst/>
          </a:prstGeom>
        </p:spPr>
      </p:pic>
      <p:pic>
        <p:nvPicPr>
          <p:cNvPr id="5" name="Graphic 4" descr="User outline">
            <a:extLst>
              <a:ext uri="{FF2B5EF4-FFF2-40B4-BE49-F238E27FC236}">
                <a16:creationId xmlns:a16="http://schemas.microsoft.com/office/drawing/2014/main" id="{69ED052F-C012-B04C-85E6-40935C581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75830" y="3828517"/>
            <a:ext cx="860672" cy="860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DC55C8-D798-804B-A0D5-D41D4817E150}"/>
                  </a:ext>
                </a:extLst>
              </p:cNvPr>
              <p:cNvSpPr txBox="1"/>
              <p:nvPr/>
            </p:nvSpPr>
            <p:spPr>
              <a:xfrm>
                <a:off x="820215" y="3137401"/>
                <a:ext cx="1098186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r>
                        <a:rPr lang="en-US" sz="1600" i="1" baseline="30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DC55C8-D798-804B-A0D5-D41D4817E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15" y="3137401"/>
                <a:ext cx="1098186" cy="338554"/>
              </a:xfrm>
              <a:prstGeom prst="rect">
                <a:avLst/>
              </a:prstGeom>
              <a:blipFill>
                <a:blip r:embed="rId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50DB40-BAF4-E847-B6CA-D18486DAC8CA}"/>
                  </a:ext>
                </a:extLst>
              </p:cNvPr>
              <p:cNvSpPr txBox="1"/>
              <p:nvPr/>
            </p:nvSpPr>
            <p:spPr>
              <a:xfrm>
                <a:off x="2172647" y="1959989"/>
                <a:ext cx="2140586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:r>
                  <a:rPr lang="en-US" sz="160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Random</a:t>
                </a:r>
                <a:r>
                  <a:rPr lang="en-US" sz="1600" i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160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</m:t>
                    </m:r>
                    <m:r>
                      <a:rPr lang="en-US" sz="16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50DB40-BAF4-E847-B6CA-D18486DAC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647" y="1959989"/>
                <a:ext cx="2140586" cy="338554"/>
              </a:xfrm>
              <a:prstGeom prst="rect">
                <a:avLst/>
              </a:prstGeom>
              <a:blipFill>
                <a:blip r:embed="rId10"/>
                <a:stretch>
                  <a:fillRect l="-5682"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57D2B2-9DC5-3C4C-9C90-9113F863B3C1}"/>
                  </a:ext>
                </a:extLst>
              </p:cNvPr>
              <p:cNvSpPr txBox="1"/>
              <p:nvPr/>
            </p:nvSpPr>
            <p:spPr>
              <a:xfrm>
                <a:off x="2169322" y="2273381"/>
                <a:ext cx="759567" cy="3329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sz="1600" b="0" i="0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1600" baseline="-250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57D2B2-9DC5-3C4C-9C90-9113F863B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322" y="2273381"/>
                <a:ext cx="759567" cy="332912"/>
              </a:xfrm>
              <a:prstGeom prst="rect">
                <a:avLst/>
              </a:prstGeom>
              <a:blipFill>
                <a:blip r:embed="rId11"/>
                <a:stretch>
                  <a:fillRect l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C60F7D-77B6-1847-8374-F3392E404BBD}"/>
                  </a:ext>
                </a:extLst>
              </p:cNvPr>
              <p:cNvSpPr txBox="1"/>
              <p:nvPr/>
            </p:nvSpPr>
            <p:spPr>
              <a:xfrm>
                <a:off x="2173093" y="2551640"/>
                <a:ext cx="1124603" cy="3329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sz="1600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1600" baseline="-250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C60F7D-77B6-1847-8374-F3392E404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093" y="2551640"/>
                <a:ext cx="1124603" cy="332912"/>
              </a:xfrm>
              <a:prstGeom prst="rect">
                <a:avLst/>
              </a:prstGeom>
              <a:blipFill>
                <a:blip r:embed="rId12"/>
                <a:stretch>
                  <a:fillRect l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263D96-28B4-EF4D-8BA4-9BB1C7071234}"/>
              </a:ext>
            </a:extLst>
          </p:cNvPr>
          <p:cNvCxnSpPr>
            <a:cxnSpLocks/>
          </p:cNvCxnSpPr>
          <p:nvPr/>
        </p:nvCxnSpPr>
        <p:spPr>
          <a:xfrm>
            <a:off x="2386051" y="3074754"/>
            <a:ext cx="1975513" cy="9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2EF287-7199-3248-AC96-4EC79548012C}"/>
              </a:ext>
            </a:extLst>
          </p:cNvPr>
          <p:cNvCxnSpPr>
            <a:cxnSpLocks/>
          </p:cNvCxnSpPr>
          <p:nvPr/>
        </p:nvCxnSpPr>
        <p:spPr>
          <a:xfrm>
            <a:off x="4375645" y="3175159"/>
            <a:ext cx="860672" cy="11462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C07D17-D824-4B4B-BE0C-6EA8AF3D037D}"/>
                  </a:ext>
                </a:extLst>
              </p:cNvPr>
              <p:cNvSpPr txBox="1"/>
              <p:nvPr/>
            </p:nvSpPr>
            <p:spPr>
              <a:xfrm>
                <a:off x="4607359" y="2597598"/>
                <a:ext cx="439736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C07D17-D824-4B4B-BE0C-6EA8AF3D0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59" y="2597598"/>
                <a:ext cx="43973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A6AF0F-62AA-9640-B7A6-655FB2094C69}"/>
                  </a:ext>
                </a:extLst>
              </p:cNvPr>
              <p:cNvSpPr txBox="1"/>
              <p:nvPr/>
            </p:nvSpPr>
            <p:spPr>
              <a:xfrm>
                <a:off x="4046150" y="3632650"/>
                <a:ext cx="444481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A6AF0F-62AA-9640-B7A6-655FB2094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150" y="3632650"/>
                <a:ext cx="444481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7B89D9-0D38-CC43-B6E4-AB3761BA78D1}"/>
                  </a:ext>
                </a:extLst>
              </p:cNvPr>
              <p:cNvSpPr txBox="1"/>
              <p:nvPr/>
            </p:nvSpPr>
            <p:spPr>
              <a:xfrm>
                <a:off x="820216" y="3426902"/>
                <a:ext cx="1102994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r>
                        <a:rPr lang="en-US" sz="1600" i="1" baseline="30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7B89D9-0D38-CC43-B6E4-AB3761BA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16" y="3426902"/>
                <a:ext cx="1102994" cy="338554"/>
              </a:xfrm>
              <a:prstGeom prst="rect">
                <a:avLst/>
              </a:prstGeom>
              <a:blipFill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F1AA5E-39B4-284B-ACA4-42E60016A5C1}"/>
                  </a:ext>
                </a:extLst>
              </p:cNvPr>
              <p:cNvSpPr txBox="1"/>
              <p:nvPr/>
            </p:nvSpPr>
            <p:spPr>
              <a:xfrm>
                <a:off x="4800242" y="2582707"/>
                <a:ext cx="528478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F1AA5E-39B4-284B-ACA4-42E60016A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242" y="2582707"/>
                <a:ext cx="528478" cy="338554"/>
              </a:xfrm>
              <a:prstGeom prst="rect">
                <a:avLst/>
              </a:prstGeom>
              <a:blipFill>
                <a:blip r:embed="rId16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C3B426-75C9-7341-8952-597BB0CF2986}"/>
                  </a:ext>
                </a:extLst>
              </p:cNvPr>
              <p:cNvSpPr txBox="1"/>
              <p:nvPr/>
            </p:nvSpPr>
            <p:spPr>
              <a:xfrm>
                <a:off x="4277243" y="3617153"/>
                <a:ext cx="504369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:r>
                  <a:rPr lang="en-US" sz="160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C3B426-75C9-7341-8952-597BB0CF2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243" y="3617153"/>
                <a:ext cx="504369" cy="338554"/>
              </a:xfrm>
              <a:prstGeom prst="rect">
                <a:avLst/>
              </a:prstGeom>
              <a:blipFill>
                <a:blip r:embed="rId17"/>
                <a:stretch>
                  <a:fillRect l="-731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3E2B2CF-CB0D-5B4B-B746-99F455A2A868}"/>
              </a:ext>
            </a:extLst>
          </p:cNvPr>
          <p:cNvSpPr txBox="1"/>
          <p:nvPr/>
        </p:nvSpPr>
        <p:spPr>
          <a:xfrm>
            <a:off x="5695924" y="2586820"/>
            <a:ext cx="1152880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Untrusted</a:t>
            </a:r>
          </a:p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Worker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D3A0F1-D4C8-524C-B153-930B9681EC2A}"/>
              </a:ext>
            </a:extLst>
          </p:cNvPr>
          <p:cNvSpPr txBox="1"/>
          <p:nvPr/>
        </p:nvSpPr>
        <p:spPr>
          <a:xfrm>
            <a:off x="5672281" y="4583116"/>
            <a:ext cx="1152880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Untrusted</a:t>
            </a:r>
          </a:p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Worker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C99B6C-63FF-BB42-A562-A43A9E8EFAE4}"/>
                  </a:ext>
                </a:extLst>
              </p:cNvPr>
              <p:cNvSpPr txBox="1"/>
              <p:nvPr/>
            </p:nvSpPr>
            <p:spPr>
              <a:xfrm>
                <a:off x="918614" y="3929255"/>
                <a:ext cx="1461554" cy="492443"/>
              </a:xfrm>
              <a:prstGeom prst="rect">
                <a:avLst/>
              </a:prstGeom>
              <a:solidFill>
                <a:srgbClr val="DEEBF7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:r>
                  <a:rPr lang="en-US" sz="1600">
                    <a:solidFill>
                      <a:srgbClr val="000000"/>
                    </a:solidFill>
                    <a:latin typeface="Arial"/>
                    <a:ea typeface="Cambria Math" panose="02040503050406030204" pitchFamily="18" charset="0"/>
                  </a:rPr>
                  <a:t>To compute: </a:t>
                </a:r>
              </a:p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C99B6C-63FF-BB42-A562-A43A9E8EF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14" y="3929255"/>
                <a:ext cx="1461554" cy="492443"/>
              </a:xfrm>
              <a:prstGeom prst="rect">
                <a:avLst/>
              </a:prstGeom>
              <a:blipFill>
                <a:blip r:embed="rId18"/>
                <a:stretch>
                  <a:fillRect l="-8787" t="-13750" r="-418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402C8-E01C-524E-9A0F-32A9CC1DF3D1}"/>
                  </a:ext>
                </a:extLst>
              </p:cNvPr>
              <p:cNvSpPr txBox="1"/>
              <p:nvPr/>
            </p:nvSpPr>
            <p:spPr>
              <a:xfrm>
                <a:off x="7333927" y="2651313"/>
                <a:ext cx="1668342" cy="240579"/>
              </a:xfrm>
              <a:prstGeom prst="rect">
                <a:avLst/>
              </a:prstGeom>
              <a:solidFill>
                <a:srgbClr val="DEEBF7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sz="1600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1600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sz="1600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baseline="-2500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402C8-E01C-524E-9A0F-32A9CC1DF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927" y="2651313"/>
                <a:ext cx="1668342" cy="240579"/>
              </a:xfrm>
              <a:prstGeom prst="rect">
                <a:avLst/>
              </a:prstGeom>
              <a:blipFill>
                <a:blip r:embed="rId19"/>
                <a:stretch>
                  <a:fillRect l="-292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1ED7E3A-3FAE-424D-A20E-3B54552EDF02}"/>
              </a:ext>
            </a:extLst>
          </p:cNvPr>
          <p:cNvSpPr txBox="1"/>
          <p:nvPr/>
        </p:nvSpPr>
        <p:spPr>
          <a:xfrm>
            <a:off x="1077138" y="2710465"/>
            <a:ext cx="755335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Client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983BCE-4E53-BF48-AF76-79CF1316C42A}"/>
              </a:ext>
            </a:extLst>
          </p:cNvPr>
          <p:cNvCxnSpPr>
            <a:cxnSpLocks/>
          </p:cNvCxnSpPr>
          <p:nvPr/>
        </p:nvCxnSpPr>
        <p:spPr>
          <a:xfrm flipV="1">
            <a:off x="4361568" y="2110154"/>
            <a:ext cx="901116" cy="9932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 outline">
            <a:extLst>
              <a:ext uri="{FF2B5EF4-FFF2-40B4-BE49-F238E27FC236}">
                <a16:creationId xmlns:a16="http://schemas.microsoft.com/office/drawing/2014/main" id="{253A7A5C-6EFF-3748-B25A-93A5F6FA7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891" y="1951732"/>
            <a:ext cx="861662" cy="861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28FE53-1B9E-7443-B81D-E9F719B42F88}"/>
                  </a:ext>
                </a:extLst>
              </p:cNvPr>
              <p:cNvSpPr txBox="1"/>
              <p:nvPr/>
            </p:nvSpPr>
            <p:spPr>
              <a:xfrm>
                <a:off x="7322838" y="4787009"/>
                <a:ext cx="1668342" cy="240579"/>
              </a:xfrm>
              <a:prstGeom prst="rect">
                <a:avLst/>
              </a:prstGeom>
              <a:solidFill>
                <a:srgbClr val="DEEBF7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sz="1600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1600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sz="1600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baseline="-2500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28FE53-1B9E-7443-B81D-E9F719B42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838" y="4787009"/>
                <a:ext cx="1668342" cy="240579"/>
              </a:xfrm>
              <a:prstGeom prst="rect">
                <a:avLst/>
              </a:prstGeom>
              <a:blipFill>
                <a:blip r:embed="rId20"/>
                <a:stretch>
                  <a:fillRect l="-292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45EB69-CFB4-E549-AC11-8BC7DC471FE9}"/>
                  </a:ext>
                </a:extLst>
              </p:cNvPr>
              <p:cNvSpPr txBox="1"/>
              <p:nvPr/>
            </p:nvSpPr>
            <p:spPr>
              <a:xfrm>
                <a:off x="7214669" y="4353418"/>
                <a:ext cx="486159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45EB69-CFB4-E549-AC11-8BC7DC471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669" y="4353418"/>
                <a:ext cx="486159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CBCBE3A-11CD-A94E-987F-857A900860E4}"/>
                  </a:ext>
                </a:extLst>
              </p:cNvPr>
              <p:cNvSpPr txBox="1"/>
              <p:nvPr/>
            </p:nvSpPr>
            <p:spPr>
              <a:xfrm>
                <a:off x="7974444" y="4357293"/>
                <a:ext cx="446661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CBCBE3A-11CD-A94E-987F-857A90086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444" y="4357293"/>
                <a:ext cx="446661" cy="338554"/>
              </a:xfrm>
              <a:prstGeom prst="rect">
                <a:avLst/>
              </a:prstGeom>
              <a:blipFill>
                <a:blip r:embed="rId2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1E9B5D-0BA3-DE44-8071-A9AA747C4D0C}"/>
                  </a:ext>
                </a:extLst>
              </p:cNvPr>
              <p:cNvSpPr txBox="1"/>
              <p:nvPr/>
            </p:nvSpPr>
            <p:spPr>
              <a:xfrm>
                <a:off x="7270038" y="2267665"/>
                <a:ext cx="439736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Arial"/>
                  </a:rPr>
                  <a:t>,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1E9B5D-0BA3-DE44-8071-A9AA747C4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038" y="2267665"/>
                <a:ext cx="439736" cy="338554"/>
              </a:xfrm>
              <a:prstGeom prst="rect">
                <a:avLst/>
              </a:prstGeom>
              <a:blipFill>
                <a:blip r:embed="rId23"/>
                <a:stretch>
                  <a:fillRect t="-5357" r="-555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3CD002-3277-7C47-A3F1-D7144A8D5481}"/>
                  </a:ext>
                </a:extLst>
              </p:cNvPr>
              <p:cNvSpPr txBox="1"/>
              <p:nvPr/>
            </p:nvSpPr>
            <p:spPr>
              <a:xfrm>
                <a:off x="7999967" y="2283254"/>
                <a:ext cx="441916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3CD002-3277-7C47-A3F1-D7144A8D5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967" y="2283254"/>
                <a:ext cx="441916" cy="338554"/>
              </a:xfrm>
              <a:prstGeom prst="rect">
                <a:avLst/>
              </a:prstGeom>
              <a:blipFill>
                <a:blip r:embed="rId2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A8D5B1A-98A0-8C43-9F10-B4F85F5CD0CD}"/>
              </a:ext>
            </a:extLst>
          </p:cNvPr>
          <p:cNvGrpSpPr/>
          <p:nvPr/>
        </p:nvGrpSpPr>
        <p:grpSpPr>
          <a:xfrm>
            <a:off x="3436787" y="4392900"/>
            <a:ext cx="3816758" cy="1055315"/>
            <a:chOff x="6352709" y="725472"/>
            <a:chExt cx="3421167" cy="102196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69AB4B-E36B-B34A-85FF-45C12616A77B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32" name="Graphic 31" descr="Processor with solid fill">
              <a:extLst>
                <a:ext uri="{FF2B5EF4-FFF2-40B4-BE49-F238E27FC236}">
                  <a16:creationId xmlns:a16="http://schemas.microsoft.com/office/drawing/2014/main" id="{57989C48-8A79-7A41-BD25-423ED05AB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33" name="Graphic 32" descr="Processor with solid fill">
              <a:extLst>
                <a:ext uri="{FF2B5EF4-FFF2-40B4-BE49-F238E27FC236}">
                  <a16:creationId xmlns:a16="http://schemas.microsoft.com/office/drawing/2014/main" id="{A824EB9F-370F-E741-942A-A2E7F0B7B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34" name="Graphic 33" descr="Processor with solid fill">
              <a:extLst>
                <a:ext uri="{FF2B5EF4-FFF2-40B4-BE49-F238E27FC236}">
                  <a16:creationId xmlns:a16="http://schemas.microsoft.com/office/drawing/2014/main" id="{16313950-3101-AB49-A810-AED50846C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35" name="Graphic 34" descr="Processor with solid fill">
              <a:extLst>
                <a:ext uri="{FF2B5EF4-FFF2-40B4-BE49-F238E27FC236}">
                  <a16:creationId xmlns:a16="http://schemas.microsoft.com/office/drawing/2014/main" id="{5384C41A-0B7C-7F46-8A35-886E6DD0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E20B29-FFA6-3E4B-B25A-EEB98C613E2A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21A1382-0FC9-A54A-A830-CB1BDB3AC3E1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68CFD93-6973-FC46-8E23-88EFF5EE9649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2D5DE06-4099-E542-8B5C-EA21BB89FA9C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6586AB0-305B-984C-BB18-1E49605822B2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BCACF8B-D45D-6441-8580-7BF4E7D838DC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CC9E094-4782-0E46-AFF1-5D1AC2D0C750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09FCC56-F333-1649-A4B4-D3451E33AEF0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4AC9466-66CD-2341-A6EA-8997DA16BBC3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1405CAD-44A3-0F4E-85BB-6A77DF0D6FD8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4A0A262-36F2-AD45-B83F-2E7017191F7A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6E658DE-D3CD-734F-8B96-51541B58A9D8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87B7862-F862-2C47-9814-647C351B6A2B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9A36038-F5C2-F54C-B9FC-96CCAE6F640E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7E0CB3F-8A37-0143-8A6C-62B3EC2FC83D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803C4A-18BC-0143-808D-413F5B1F229E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123B045-95D1-C54A-A867-139A2608F2CA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DA9834C-3C34-F943-B90E-72AF151B5F5B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7D37EB4-0BA2-4A49-A83C-8A4514097173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D8F8C37-E82F-D34A-AE74-1320F0209F82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DE6F735-0BEB-F744-B2CC-16292B2EB30E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6B43DBF-ED46-7B44-B66C-830C42C5A2A7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BBE3A82-7698-B647-91D8-E05C66028CA8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4A9866D-A11E-6647-BBEB-B3DC2C558A68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F65FB3C-0943-F04B-845C-DD4B7969D571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BB903F9-786E-7E4F-A115-ACD9C679BB7C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DE0FC26-EED7-A34C-8AB2-B84BB13037C6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A1E42B0-8B77-7B48-A6D0-BB03EC7F3F6E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A54C272-2A53-D148-94C0-3F2F8E9BE35C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AA2FD5E-A10A-CE47-BB5B-C7A05A8A85A8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AC235E-DA37-D14A-AF1F-4765D3256525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ED14E83-84DD-074F-9DC3-3270D69ABD2D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DC2F3FC-C411-614D-8526-9CC849DFCA1C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E023A08-1790-AA43-BC06-9454A4796FAA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8C4323B-BADC-DA4F-A7F1-D987E4781676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25CBA1A-5E42-9743-AEA1-EBB788B81BCB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72" name="Graphic 71" descr="Processor with solid fill">
              <a:extLst>
                <a:ext uri="{FF2B5EF4-FFF2-40B4-BE49-F238E27FC236}">
                  <a16:creationId xmlns:a16="http://schemas.microsoft.com/office/drawing/2014/main" id="{1AC8D5E6-4488-3640-9B2D-2FA28C335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486741D1-754B-D14A-AA87-E966005E042E}"/>
              </a:ext>
            </a:extLst>
          </p:cNvPr>
          <p:cNvSpPr/>
          <p:nvPr/>
        </p:nvSpPr>
        <p:spPr>
          <a:xfrm>
            <a:off x="5004236" y="4595551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3334969-09FD-0949-98B9-EAFED5708C26}"/>
              </a:ext>
            </a:extLst>
          </p:cNvPr>
          <p:cNvSpPr txBox="1"/>
          <p:nvPr/>
        </p:nvSpPr>
        <p:spPr>
          <a:xfrm>
            <a:off x="4481645" y="5500870"/>
            <a:ext cx="248146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Untrusted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541AB52-F3F0-7C41-B1C4-3E09A7DC9C7B}"/>
                  </a:ext>
                </a:extLst>
              </p:cNvPr>
              <p:cNvSpPr txBox="1"/>
              <p:nvPr/>
            </p:nvSpPr>
            <p:spPr>
              <a:xfrm>
                <a:off x="3295803" y="2263880"/>
                <a:ext cx="764953" cy="3329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sz="1600" b="0" i="0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600" baseline="-250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541AB52-F3F0-7C41-B1C4-3E09A7DC9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803" y="2263880"/>
                <a:ext cx="764953" cy="332912"/>
              </a:xfrm>
              <a:prstGeom prst="rect">
                <a:avLst/>
              </a:prstGeom>
              <a:blipFill>
                <a:blip r:embed="rId27"/>
                <a:stretch>
                  <a:fillRect l="-64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C5DDF48-98C0-C845-B223-2296FA60946B}"/>
                  </a:ext>
                </a:extLst>
              </p:cNvPr>
              <p:cNvSpPr txBox="1"/>
              <p:nvPr/>
            </p:nvSpPr>
            <p:spPr>
              <a:xfrm>
                <a:off x="3299572" y="2542140"/>
                <a:ext cx="1133708" cy="3329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sz="1600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600" baseline="-250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C5DDF48-98C0-C845-B223-2296FA609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572" y="2542140"/>
                <a:ext cx="1133708" cy="332912"/>
              </a:xfrm>
              <a:prstGeom prst="rect">
                <a:avLst/>
              </a:prstGeom>
              <a:blipFill>
                <a:blip r:embed="rId28"/>
                <a:stretch>
                  <a:fillRect l="-430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9FCFBA2-232E-A047-A2B4-8DF9657A246D}"/>
                  </a:ext>
                </a:extLst>
              </p:cNvPr>
              <p:cNvSpPr txBox="1"/>
              <p:nvPr/>
            </p:nvSpPr>
            <p:spPr>
              <a:xfrm>
                <a:off x="2630337" y="3263253"/>
                <a:ext cx="981038" cy="240579"/>
              </a:xfrm>
              <a:prstGeom prst="rect">
                <a:avLst/>
              </a:prstGeom>
              <a:solidFill>
                <a:srgbClr val="DEEBF7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tIns="0" rIns="0" b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sz="1600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sz="1600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baseline="-2500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9FCFBA2-232E-A047-A2B4-8DF9657A2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337" y="3263253"/>
                <a:ext cx="981038" cy="240579"/>
              </a:xfrm>
              <a:prstGeom prst="rect">
                <a:avLst/>
              </a:prstGeom>
              <a:blipFill>
                <a:blip r:embed="rId29"/>
                <a:stretch>
                  <a:fillRect l="-4969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96651A4-8919-2847-BAB5-C4A99501331C}"/>
              </a:ext>
            </a:extLst>
          </p:cNvPr>
          <p:cNvCxnSpPr>
            <a:cxnSpLocks/>
          </p:cNvCxnSpPr>
          <p:nvPr/>
        </p:nvCxnSpPr>
        <p:spPr>
          <a:xfrm>
            <a:off x="2260280" y="3526123"/>
            <a:ext cx="1975513" cy="956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D871C75-7D3C-D649-B543-A642659F4097}"/>
                  </a:ext>
                </a:extLst>
              </p:cNvPr>
              <p:cNvSpPr txBox="1"/>
              <p:nvPr/>
            </p:nvSpPr>
            <p:spPr>
              <a:xfrm>
                <a:off x="3107729" y="1952564"/>
                <a:ext cx="392608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lIns="0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 sz="1600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D871C75-7D3C-D649-B543-A642659F4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729" y="1952564"/>
                <a:ext cx="392608" cy="338554"/>
              </a:xfrm>
              <a:prstGeom prst="rect">
                <a:avLst/>
              </a:prstGeom>
              <a:blipFill>
                <a:blip r:embed="rId3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AA8C0254-A38B-0F4F-BA3B-3EB96C2C7D5F}"/>
              </a:ext>
            </a:extLst>
          </p:cNvPr>
          <p:cNvSpPr txBox="1"/>
          <p:nvPr/>
        </p:nvSpPr>
        <p:spPr>
          <a:xfrm>
            <a:off x="254172" y="5765123"/>
            <a:ext cx="6350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C2B33"/>
                </a:solidFill>
              </a:rPr>
              <a:t>MPC protects confidentiality from an untrusted party.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69D2E59-A8AA-9349-B34B-AD15E1FD0FFB}"/>
              </a:ext>
            </a:extLst>
          </p:cNvPr>
          <p:cNvSpPr/>
          <p:nvPr/>
        </p:nvSpPr>
        <p:spPr>
          <a:xfrm>
            <a:off x="5311019" y="1373258"/>
            <a:ext cx="1870969" cy="2229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C4E33D9-4F2E-7948-BB72-AA4BB1D03C25}"/>
              </a:ext>
            </a:extLst>
          </p:cNvPr>
          <p:cNvGrpSpPr/>
          <p:nvPr/>
        </p:nvGrpSpPr>
        <p:grpSpPr>
          <a:xfrm>
            <a:off x="5122752" y="1354555"/>
            <a:ext cx="2229290" cy="2361810"/>
            <a:chOff x="2693450" y="1863979"/>
            <a:chExt cx="1672185" cy="1771589"/>
          </a:xfrm>
        </p:grpSpPr>
        <p:pic>
          <p:nvPicPr>
            <p:cNvPr id="82" name="Graphic 81" descr="Processor outline">
              <a:extLst>
                <a:ext uri="{FF2B5EF4-FFF2-40B4-BE49-F238E27FC236}">
                  <a16:creationId xmlns:a16="http://schemas.microsoft.com/office/drawing/2014/main" id="{A2C398F7-0193-0D4B-AE87-800E8D7DB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2693450" y="1963383"/>
              <a:ext cx="1672185" cy="1672185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E1062E0-8A89-FE47-88AA-0992BF3370A1}"/>
                </a:ext>
              </a:extLst>
            </p:cNvPr>
            <p:cNvSpPr txBox="1"/>
            <p:nvPr/>
          </p:nvSpPr>
          <p:spPr>
            <a:xfrm>
              <a:off x="3176337" y="1863979"/>
              <a:ext cx="626695" cy="34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71">
                <a:defRPr/>
              </a:pPr>
              <a:r>
                <a:rPr lang="en-US" altLang="zh-CN" sz="2400">
                  <a:solidFill>
                    <a:srgbClr val="5B9BD5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CPU</a:t>
              </a:r>
              <a:endParaRPr lang="en-US" sz="240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F6E95B1D-B354-8E4E-B9D7-FB1A64614712}"/>
              </a:ext>
            </a:extLst>
          </p:cNvPr>
          <p:cNvSpPr/>
          <p:nvPr/>
        </p:nvSpPr>
        <p:spPr>
          <a:xfrm>
            <a:off x="5565117" y="1978389"/>
            <a:ext cx="1442582" cy="1286838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71"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CEC4104-000C-044B-A399-A886E573617E}"/>
              </a:ext>
            </a:extLst>
          </p:cNvPr>
          <p:cNvSpPr/>
          <p:nvPr/>
        </p:nvSpPr>
        <p:spPr>
          <a:xfrm>
            <a:off x="5573629" y="2744863"/>
            <a:ext cx="1442582" cy="520363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971">
              <a:defRPr/>
            </a:pPr>
            <a:r>
              <a:rPr lang="en-US" sz="1600">
                <a:solidFill>
                  <a:prstClr val="white"/>
                </a:solidFill>
                <a:latin typeface="Calibri" panose="020F0502020204030204"/>
                <a:cs typeface="Arial"/>
              </a:rPr>
              <a:t>Encryption Engine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AFC34C8F-E11B-204A-8E3E-8C42E8E0262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563496" y="1985980"/>
            <a:ext cx="845411" cy="793166"/>
          </a:xfrm>
          <a:prstGeom prst="rect">
            <a:avLst/>
          </a:prstGeom>
        </p:spPr>
      </p:pic>
      <p:sp>
        <p:nvSpPr>
          <p:cNvPr id="87" name="TextBox 1">
            <a:extLst>
              <a:ext uri="{FF2B5EF4-FFF2-40B4-BE49-F238E27FC236}">
                <a16:creationId xmlns:a16="http://schemas.microsoft.com/office/drawing/2014/main" id="{46B3B3C9-E819-D14F-B757-F5BB535F8367}"/>
              </a:ext>
            </a:extLst>
          </p:cNvPr>
          <p:cNvSpPr txBox="1"/>
          <p:nvPr/>
        </p:nvSpPr>
        <p:spPr>
          <a:xfrm>
            <a:off x="5621889" y="2092276"/>
            <a:ext cx="76643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1218971">
              <a:defRPr/>
            </a:pPr>
            <a:r>
              <a:rPr lang="en-US" sz="1600" b="1">
                <a:latin typeface="Calibri Light" panose="020F0302020204030204"/>
              </a:rPr>
              <a:t>CPU TEE</a:t>
            </a:r>
            <a:endParaRPr lang="en-US" sz="1866" b="1">
              <a:latin typeface="Calibri Light" panose="020F03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158D0-55E5-9C45-80C1-786F4357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8</a:t>
            </a:fld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89BCB8B-71E9-E548-98D7-728636FD58C5}"/>
              </a:ext>
            </a:extLst>
          </p:cNvPr>
          <p:cNvSpPr txBox="1"/>
          <p:nvPr/>
        </p:nvSpPr>
        <p:spPr>
          <a:xfrm>
            <a:off x="251177" y="6157373"/>
            <a:ext cx="8822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C2B33"/>
                </a:solidFill>
              </a:rPr>
              <a:t>However, existing MPC scheme assume each party will use the same amount of computing resources and memory.</a:t>
            </a:r>
          </a:p>
        </p:txBody>
      </p:sp>
      <p:pic>
        <p:nvPicPr>
          <p:cNvPr id="92" name="Picture 4" descr="The 100 × 100 random bitmap images of two chann nels PRN streams. The... |  Download Scientific Diagram">
            <a:extLst>
              <a:ext uri="{FF2B5EF4-FFF2-40B4-BE49-F238E27FC236}">
                <a16:creationId xmlns:a16="http://schemas.microsoft.com/office/drawing/2014/main" id="{235597E7-8A98-DC4F-BB9B-F10B3B84C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1" t="-579" r="8446" b="579"/>
          <a:stretch/>
        </p:blipFill>
        <p:spPr bwMode="auto">
          <a:xfrm>
            <a:off x="7156047" y="1407469"/>
            <a:ext cx="620576" cy="9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Mona Lisa - Wikipedia">
            <a:extLst>
              <a:ext uri="{FF2B5EF4-FFF2-40B4-BE49-F238E27FC236}">
                <a16:creationId xmlns:a16="http://schemas.microsoft.com/office/drawing/2014/main" id="{48848C4E-BB5A-9C47-9066-4D2542398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5" y="2436942"/>
            <a:ext cx="647543" cy="9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329585DC-AE46-314D-8935-D57BA62456E8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Graphic 95" descr="Crown with solid fill">
            <a:extLst>
              <a:ext uri="{FF2B5EF4-FFF2-40B4-BE49-F238E27FC236}">
                <a16:creationId xmlns:a16="http://schemas.microsoft.com/office/drawing/2014/main" id="{80BD7EFD-62AC-224B-81B6-7DF4F813DA1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13845" y="3429384"/>
            <a:ext cx="417281" cy="417281"/>
          </a:xfrm>
          <a:prstGeom prst="rect">
            <a:avLst/>
          </a:prstGeom>
        </p:spPr>
      </p:pic>
      <p:pic>
        <p:nvPicPr>
          <p:cNvPr id="97" name="Picture 4" descr="The 100 × 100 random bitmap images of two chann nels PRN streams. The... |  Download Scientific Diagram">
            <a:extLst>
              <a:ext uri="{FF2B5EF4-FFF2-40B4-BE49-F238E27FC236}">
                <a16:creationId xmlns:a16="http://schemas.microsoft.com/office/drawing/2014/main" id="{05C6A13C-E987-804C-AC76-404102149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9" t="-681" r="568" b="681"/>
          <a:stretch/>
        </p:blipFill>
        <p:spPr bwMode="auto">
          <a:xfrm flipV="1">
            <a:off x="7914122" y="1404535"/>
            <a:ext cx="620576" cy="9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Line Callout 2 28">
            <a:extLst>
              <a:ext uri="{FF2B5EF4-FFF2-40B4-BE49-F238E27FC236}">
                <a16:creationId xmlns:a16="http://schemas.microsoft.com/office/drawing/2014/main" id="{A484BB49-3F40-EE47-A273-4B2CADB70EEB}"/>
              </a:ext>
            </a:extLst>
          </p:cNvPr>
          <p:cNvSpPr/>
          <p:nvPr/>
        </p:nvSpPr>
        <p:spPr>
          <a:xfrm>
            <a:off x="8803140" y="3063436"/>
            <a:ext cx="3217466" cy="1420908"/>
          </a:xfrm>
          <a:prstGeom prst="borderCallout2">
            <a:avLst>
              <a:gd name="adj1" fmla="val 17316"/>
              <a:gd name="adj2" fmla="val -561"/>
              <a:gd name="adj3" fmla="val 17892"/>
              <a:gd name="adj4" fmla="val -32215"/>
              <a:gd name="adj5" fmla="val 53925"/>
              <a:gd name="adj6" fmla="val -41096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71">
              <a:buClr>
                <a:srgbClr val="000000"/>
              </a:buClr>
            </a:pPr>
            <a:r>
              <a:rPr lang="en-US" dirty="0">
                <a:solidFill>
                  <a:srgbClr val="1C2B33"/>
                </a:solidFill>
              </a:rPr>
              <a:t>The sum of the shares is the original plaintext data.</a:t>
            </a:r>
          </a:p>
          <a:p>
            <a:pPr algn="ctr" defTabSz="1218971">
              <a:buClr>
                <a:srgbClr val="000000"/>
              </a:buClr>
            </a:pPr>
            <a:r>
              <a:rPr lang="en-US" sz="1866" dirty="0">
                <a:solidFill>
                  <a:srgbClr val="000000"/>
                </a:solidFill>
                <a:latin typeface="Arial"/>
              </a:rPr>
              <a:t>With only one share of secret, the untrusted worker cannot recover the original secret.</a:t>
            </a:r>
          </a:p>
        </p:txBody>
      </p:sp>
    </p:spTree>
    <p:extLst>
      <p:ext uri="{BB962C8B-B14F-4D97-AF65-F5344CB8AC3E}">
        <p14:creationId xmlns:p14="http://schemas.microsoft.com/office/powerpoint/2010/main" val="30291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4" grpId="0" animBg="1"/>
      <p:bldP spid="25" grpId="0"/>
      <p:bldP spid="26" grpId="0"/>
      <p:bldP spid="27" grpId="0"/>
      <p:bldP spid="28" grpId="0"/>
      <p:bldP spid="73" grpId="0" animBg="1"/>
      <p:bldP spid="74" grpId="0"/>
      <p:bldP spid="74" grpId="1"/>
      <p:bldP spid="75" grpId="0"/>
      <p:bldP spid="76" grpId="0"/>
      <p:bldP spid="77" grpId="0" animBg="1"/>
      <p:bldP spid="79" grpId="0"/>
      <p:bldP spid="88" grpId="0"/>
      <p:bldP spid="89" grpId="0" animBg="1"/>
      <p:bldP spid="85" grpId="0" animBg="1"/>
      <p:bldP spid="84" grpId="0" animBg="1"/>
      <p:bldP spid="84" grpId="1" animBg="1"/>
      <p:bldP spid="87" grpId="0"/>
      <p:bldP spid="87" grpId="1"/>
      <p:bldP spid="90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635E-DA71-D449-A887-6A5DDC57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TEE Memory Counter-Mode Encryption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8B400-1AF6-E040-BBFD-63A974505D50}"/>
              </a:ext>
            </a:extLst>
          </p:cNvPr>
          <p:cNvSpPr/>
          <p:nvPr/>
        </p:nvSpPr>
        <p:spPr>
          <a:xfrm>
            <a:off x="820215" y="1605164"/>
            <a:ext cx="7657915" cy="2455421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71"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04C1C6-0EE3-5545-A0FD-3E8E8B144749}"/>
                  </a:ext>
                </a:extLst>
              </p:cNvPr>
              <p:cNvSpPr txBox="1"/>
              <p:nvPr/>
            </p:nvSpPr>
            <p:spPr>
              <a:xfrm>
                <a:off x="820215" y="3137401"/>
                <a:ext cx="1116203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baseline="30000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>
                          <a:solidFill>
                            <a:srgbClr val="007E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>
                  <a:solidFill>
                    <a:srgbClr val="007E59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04C1C6-0EE3-5545-A0FD-3E8E8B144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15" y="3137401"/>
                <a:ext cx="1116203" cy="338554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4694E6-0868-E541-A820-2A30F3A27B9E}"/>
                  </a:ext>
                </a:extLst>
              </p:cNvPr>
              <p:cNvSpPr txBox="1"/>
              <p:nvPr/>
            </p:nvSpPr>
            <p:spPr>
              <a:xfrm>
                <a:off x="2132751" y="2273380"/>
                <a:ext cx="2567369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𝑎𝑑𝑑𝑟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𝑣𝑒𝑟𝑠𝑖𝑜𝑛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4694E6-0868-E541-A820-2A30F3A27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751" y="2273380"/>
                <a:ext cx="2567369" cy="338554"/>
              </a:xfrm>
              <a:prstGeom prst="rect">
                <a:avLst/>
              </a:prstGeom>
              <a:blipFill>
                <a:blip r:embed="rId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226FF-B023-4C4A-A7C9-BCD40795DE11}"/>
                  </a:ext>
                </a:extLst>
              </p:cNvPr>
              <p:cNvSpPr txBox="1"/>
              <p:nvPr/>
            </p:nvSpPr>
            <p:spPr>
              <a:xfrm>
                <a:off x="2131220" y="2517569"/>
                <a:ext cx="1300869" cy="3329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sz="1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baseline="-25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1600" b="1" baseline="-25000" dirty="0">
                  <a:solidFill>
                    <a:srgbClr val="007E59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226FF-B023-4C4A-A7C9-BCD40795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220" y="2517569"/>
                <a:ext cx="1300869" cy="332912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D34FCF-8CE8-6445-9215-A7055A789A13}"/>
              </a:ext>
            </a:extLst>
          </p:cNvPr>
          <p:cNvCxnSpPr>
            <a:cxnSpLocks/>
          </p:cNvCxnSpPr>
          <p:nvPr/>
        </p:nvCxnSpPr>
        <p:spPr>
          <a:xfrm>
            <a:off x="1933358" y="3956284"/>
            <a:ext cx="2402842" cy="4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8806E0-4138-1245-8734-1A97562FE469}"/>
              </a:ext>
            </a:extLst>
          </p:cNvPr>
          <p:cNvCxnSpPr>
            <a:cxnSpLocks/>
          </p:cNvCxnSpPr>
          <p:nvPr/>
        </p:nvCxnSpPr>
        <p:spPr>
          <a:xfrm>
            <a:off x="4369809" y="3969753"/>
            <a:ext cx="866508" cy="3516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E353EB-808D-E844-8A38-BFE2B0BF2D1D}"/>
                  </a:ext>
                </a:extLst>
              </p:cNvPr>
              <p:cNvSpPr txBox="1"/>
              <p:nvPr/>
            </p:nvSpPr>
            <p:spPr>
              <a:xfrm>
                <a:off x="4187477" y="4016651"/>
                <a:ext cx="438005" cy="3385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60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E353EB-808D-E844-8A38-BFE2B0BF2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477" y="4016651"/>
                <a:ext cx="43800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96633D5-1AE8-CE4B-9652-74BB022DE89F}"/>
              </a:ext>
            </a:extLst>
          </p:cNvPr>
          <p:cNvSpPr txBox="1"/>
          <p:nvPr/>
        </p:nvSpPr>
        <p:spPr>
          <a:xfrm>
            <a:off x="4481645" y="5500870"/>
            <a:ext cx="248146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Untrusted 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B5ED9-699E-1E4A-B862-68CF3F1E82AC}"/>
              </a:ext>
            </a:extLst>
          </p:cNvPr>
          <p:cNvSpPr txBox="1"/>
          <p:nvPr/>
        </p:nvSpPr>
        <p:spPr>
          <a:xfrm>
            <a:off x="838206" y="2666316"/>
            <a:ext cx="1098378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Plaintext </a:t>
            </a:r>
          </a:p>
          <a:p>
            <a:pPr defTabSz="1218971">
              <a:buClr>
                <a:srgbClr val="000000"/>
              </a:buClr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data</a:t>
            </a:r>
          </a:p>
        </p:txBody>
      </p:sp>
      <p:sp>
        <p:nvSpPr>
          <p:cNvPr id="13" name="Line Callout 2 12">
            <a:extLst>
              <a:ext uri="{FF2B5EF4-FFF2-40B4-BE49-F238E27FC236}">
                <a16:creationId xmlns:a16="http://schemas.microsoft.com/office/drawing/2014/main" id="{3350A409-6023-AA4E-8E17-1EB9274DE8AA}"/>
              </a:ext>
            </a:extLst>
          </p:cNvPr>
          <p:cNvSpPr/>
          <p:nvPr/>
        </p:nvSpPr>
        <p:spPr>
          <a:xfrm>
            <a:off x="8613434" y="2353043"/>
            <a:ext cx="3397591" cy="1504582"/>
          </a:xfrm>
          <a:prstGeom prst="borderCallout2">
            <a:avLst>
              <a:gd name="adj1" fmla="val 50509"/>
              <a:gd name="adj2" fmla="val 268"/>
              <a:gd name="adj3" fmla="val 50770"/>
              <a:gd name="adj4" fmla="val -91267"/>
              <a:gd name="adj5" fmla="val 12155"/>
              <a:gd name="adj6" fmla="val -130802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defTabSz="1218971">
              <a:buClr>
                <a:srgbClr val="000000"/>
              </a:buClr>
            </a:pPr>
            <a:r>
              <a:rPr lang="en-US" sz="1866">
                <a:solidFill>
                  <a:srgbClr val="000000"/>
                </a:solidFill>
                <a:latin typeface="Arial"/>
              </a:rPr>
              <a:t>OTP takes the address and a version number as inputs.</a:t>
            </a:r>
          </a:p>
          <a:p>
            <a:pPr defTabSz="1218971">
              <a:buClr>
                <a:srgbClr val="000000"/>
              </a:buClr>
            </a:pPr>
            <a:r>
              <a:rPr lang="en-US" sz="1866">
                <a:solidFill>
                  <a:srgbClr val="000000"/>
                </a:solidFill>
                <a:latin typeface="Arial"/>
              </a:rPr>
              <a:t>On-chip AES engines can generate OTP efficiently in parallel with memory accesses.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D37A9A-E2BB-0A44-8B37-FBE4636EFF80}"/>
              </a:ext>
            </a:extLst>
          </p:cNvPr>
          <p:cNvGrpSpPr/>
          <p:nvPr/>
        </p:nvGrpSpPr>
        <p:grpSpPr>
          <a:xfrm>
            <a:off x="3436787" y="4392900"/>
            <a:ext cx="3816758" cy="1055315"/>
            <a:chOff x="6352709" y="725472"/>
            <a:chExt cx="3421167" cy="10219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9CA31C-8F5C-194A-9477-0B2A0EDC4694}"/>
                </a:ext>
              </a:extLst>
            </p:cNvPr>
            <p:cNvSpPr/>
            <p:nvPr/>
          </p:nvSpPr>
          <p:spPr>
            <a:xfrm>
              <a:off x="6365631" y="869743"/>
              <a:ext cx="3403584" cy="87769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black"/>
                </a:solidFill>
                <a:latin typeface="Calibri" panose="020F0502020204030204"/>
                <a:cs typeface="Arial"/>
              </a:endParaRPr>
            </a:p>
          </p:txBody>
        </p:sp>
        <p:pic>
          <p:nvPicPr>
            <p:cNvPr id="16" name="Graphic 15" descr="Processor with solid fill">
              <a:extLst>
                <a:ext uri="{FF2B5EF4-FFF2-40B4-BE49-F238E27FC236}">
                  <a16:creationId xmlns:a16="http://schemas.microsoft.com/office/drawing/2014/main" id="{218FB52E-86E2-D446-A8E4-387721B69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71139" y="842506"/>
              <a:ext cx="678690" cy="904929"/>
            </a:xfrm>
            <a:prstGeom prst="rect">
              <a:avLst/>
            </a:prstGeom>
          </p:spPr>
        </p:pic>
        <p:pic>
          <p:nvPicPr>
            <p:cNvPr id="17" name="Graphic 16" descr="Processor with solid fill">
              <a:extLst>
                <a:ext uri="{FF2B5EF4-FFF2-40B4-BE49-F238E27FC236}">
                  <a16:creationId xmlns:a16="http://schemas.microsoft.com/office/drawing/2014/main" id="{0E2E4DE8-FE32-FB4D-8001-6D10EBDBD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96378" y="842506"/>
              <a:ext cx="678690" cy="904929"/>
            </a:xfrm>
            <a:prstGeom prst="rect">
              <a:avLst/>
            </a:prstGeom>
          </p:spPr>
        </p:pic>
        <p:pic>
          <p:nvPicPr>
            <p:cNvPr id="18" name="Graphic 17" descr="Processor with solid fill">
              <a:extLst>
                <a:ext uri="{FF2B5EF4-FFF2-40B4-BE49-F238E27FC236}">
                  <a16:creationId xmlns:a16="http://schemas.microsoft.com/office/drawing/2014/main" id="{C585A5A4-C018-F04C-A0D3-4A6A9379E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21617" y="842506"/>
              <a:ext cx="678690" cy="904929"/>
            </a:xfrm>
            <a:prstGeom prst="rect">
              <a:avLst/>
            </a:prstGeom>
          </p:spPr>
        </p:pic>
        <p:pic>
          <p:nvPicPr>
            <p:cNvPr id="19" name="Graphic 18" descr="Processor with solid fill">
              <a:extLst>
                <a:ext uri="{FF2B5EF4-FFF2-40B4-BE49-F238E27FC236}">
                  <a16:creationId xmlns:a16="http://schemas.microsoft.com/office/drawing/2014/main" id="{3467C397-6460-E146-8BFC-3AE4782A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46856" y="842506"/>
              <a:ext cx="678690" cy="904929"/>
            </a:xfrm>
            <a:prstGeom prst="rect">
              <a:avLst/>
            </a:prstGeom>
          </p:spPr>
        </p:pic>
        <p:pic>
          <p:nvPicPr>
            <p:cNvPr id="20" name="Graphic 19" descr="Processor with solid fill">
              <a:extLst>
                <a:ext uri="{FF2B5EF4-FFF2-40B4-BE49-F238E27FC236}">
                  <a16:creationId xmlns:a16="http://schemas.microsoft.com/office/drawing/2014/main" id="{E3344CAC-382D-5B41-B327-ACE83BF7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72095" y="842506"/>
              <a:ext cx="678690" cy="90492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D5F845-37A7-6F47-AA2B-5F9E9354268C}"/>
                </a:ext>
              </a:extLst>
            </p:cNvPr>
            <p:cNvSpPr/>
            <p:nvPr/>
          </p:nvSpPr>
          <p:spPr>
            <a:xfrm>
              <a:off x="6352709" y="956790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8DF647-E5F5-F248-9B61-60D2F4252A94}"/>
                </a:ext>
              </a:extLst>
            </p:cNvPr>
            <p:cNvSpPr/>
            <p:nvPr/>
          </p:nvSpPr>
          <p:spPr>
            <a:xfrm>
              <a:off x="6356839" y="1166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C69EF9-6457-9043-8F1F-D04250BCB8C7}"/>
                </a:ext>
              </a:extLst>
            </p:cNvPr>
            <p:cNvSpPr/>
            <p:nvPr/>
          </p:nvSpPr>
          <p:spPr>
            <a:xfrm>
              <a:off x="9668369" y="96698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04BA6F-DD01-2E46-9821-D3BD4E9BC7E4}"/>
                </a:ext>
              </a:extLst>
            </p:cNvPr>
            <p:cNvSpPr/>
            <p:nvPr/>
          </p:nvSpPr>
          <p:spPr>
            <a:xfrm>
              <a:off x="9668369" y="1153356"/>
              <a:ext cx="105507" cy="1422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4E870E-68EF-3D42-9A5F-EC61B831ABAF}"/>
                </a:ext>
              </a:extLst>
            </p:cNvPr>
            <p:cNvSpPr/>
            <p:nvPr/>
          </p:nvSpPr>
          <p:spPr>
            <a:xfrm>
              <a:off x="64449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B3B74B-867F-8644-8F2A-9BFA2BD60F3E}"/>
                </a:ext>
              </a:extLst>
            </p:cNvPr>
            <p:cNvSpPr/>
            <p:nvPr/>
          </p:nvSpPr>
          <p:spPr>
            <a:xfrm>
              <a:off x="65489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B88981-0CAB-9A4E-9C9A-BA7130FD3C20}"/>
                </a:ext>
              </a:extLst>
            </p:cNvPr>
            <p:cNvSpPr/>
            <p:nvPr/>
          </p:nvSpPr>
          <p:spPr>
            <a:xfrm>
              <a:off x="67569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B8F318-D363-A14A-BFC2-286F54921363}"/>
                </a:ext>
              </a:extLst>
            </p:cNvPr>
            <p:cNvSpPr/>
            <p:nvPr/>
          </p:nvSpPr>
          <p:spPr>
            <a:xfrm>
              <a:off x="66529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9C19DDA-C6D6-404C-A2E9-D861CE6CCDBB}"/>
                </a:ext>
              </a:extLst>
            </p:cNvPr>
            <p:cNvSpPr/>
            <p:nvPr/>
          </p:nvSpPr>
          <p:spPr>
            <a:xfrm>
              <a:off x="68609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A02B9C-DC20-EA45-B3C3-6ECAAF0DFF33}"/>
                </a:ext>
              </a:extLst>
            </p:cNvPr>
            <p:cNvSpPr/>
            <p:nvPr/>
          </p:nvSpPr>
          <p:spPr>
            <a:xfrm>
              <a:off x="69649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25FD7C-A915-EC4F-9B82-42DB9EFBEDA2}"/>
                </a:ext>
              </a:extLst>
            </p:cNvPr>
            <p:cNvSpPr/>
            <p:nvPr/>
          </p:nvSpPr>
          <p:spPr>
            <a:xfrm>
              <a:off x="70689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34A18A-8FAF-0047-AD19-E03FA0973BCF}"/>
                </a:ext>
              </a:extLst>
            </p:cNvPr>
            <p:cNvSpPr/>
            <p:nvPr/>
          </p:nvSpPr>
          <p:spPr>
            <a:xfrm>
              <a:off x="71728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316286A-0D38-9743-93CC-76DE3F9DB449}"/>
                </a:ext>
              </a:extLst>
            </p:cNvPr>
            <p:cNvSpPr/>
            <p:nvPr/>
          </p:nvSpPr>
          <p:spPr>
            <a:xfrm>
              <a:off x="72768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D184CDA-B0CE-444B-AA3E-2C52978D9ECB}"/>
                </a:ext>
              </a:extLst>
            </p:cNvPr>
            <p:cNvSpPr/>
            <p:nvPr/>
          </p:nvSpPr>
          <p:spPr>
            <a:xfrm>
              <a:off x="73808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007621-2219-2540-BFC5-5BB627AC7598}"/>
                </a:ext>
              </a:extLst>
            </p:cNvPr>
            <p:cNvSpPr/>
            <p:nvPr/>
          </p:nvSpPr>
          <p:spPr>
            <a:xfrm>
              <a:off x="758887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79BDF5-1F51-2A4D-8B87-C2AF1F29404D}"/>
                </a:ext>
              </a:extLst>
            </p:cNvPr>
            <p:cNvSpPr/>
            <p:nvPr/>
          </p:nvSpPr>
          <p:spPr>
            <a:xfrm>
              <a:off x="779686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2A58F75-B09C-CE41-86A8-4B004CA9D858}"/>
                </a:ext>
              </a:extLst>
            </p:cNvPr>
            <p:cNvSpPr/>
            <p:nvPr/>
          </p:nvSpPr>
          <p:spPr>
            <a:xfrm>
              <a:off x="800485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59CFECE-E19A-8748-9BCC-150A9EFAB27E}"/>
                </a:ext>
              </a:extLst>
            </p:cNvPr>
            <p:cNvSpPr/>
            <p:nvPr/>
          </p:nvSpPr>
          <p:spPr>
            <a:xfrm>
              <a:off x="821284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47CD4A9-DEC6-DF42-B6A2-BFC8A8F2D355}"/>
                </a:ext>
              </a:extLst>
            </p:cNvPr>
            <p:cNvSpPr/>
            <p:nvPr/>
          </p:nvSpPr>
          <p:spPr>
            <a:xfrm>
              <a:off x="842083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875F456-E1CC-9642-B55C-B27E3CA4AAB4}"/>
                </a:ext>
              </a:extLst>
            </p:cNvPr>
            <p:cNvSpPr/>
            <p:nvPr/>
          </p:nvSpPr>
          <p:spPr>
            <a:xfrm>
              <a:off x="862882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8668DB6-D9DB-2E42-AD18-200367CF6FE7}"/>
                </a:ext>
              </a:extLst>
            </p:cNvPr>
            <p:cNvSpPr/>
            <p:nvPr/>
          </p:nvSpPr>
          <p:spPr>
            <a:xfrm>
              <a:off x="74848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C8EB82C-9291-EC45-B6B6-2F1238986AE1}"/>
                </a:ext>
              </a:extLst>
            </p:cNvPr>
            <p:cNvSpPr/>
            <p:nvPr/>
          </p:nvSpPr>
          <p:spPr>
            <a:xfrm>
              <a:off x="769287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E77267E-788B-F64F-BA6C-DBA1474D436D}"/>
                </a:ext>
              </a:extLst>
            </p:cNvPr>
            <p:cNvSpPr/>
            <p:nvPr/>
          </p:nvSpPr>
          <p:spPr>
            <a:xfrm>
              <a:off x="810885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5CCB972-83CA-5941-AB89-DAF94DF7B61B}"/>
                </a:ext>
              </a:extLst>
            </p:cNvPr>
            <p:cNvSpPr/>
            <p:nvPr/>
          </p:nvSpPr>
          <p:spPr>
            <a:xfrm>
              <a:off x="790086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E5B505A-61F6-7A4D-875B-9F7E67932624}"/>
                </a:ext>
              </a:extLst>
            </p:cNvPr>
            <p:cNvSpPr/>
            <p:nvPr/>
          </p:nvSpPr>
          <p:spPr>
            <a:xfrm>
              <a:off x="831684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ECCD388-4117-6640-AA4F-2B1B6CB4F5B4}"/>
                </a:ext>
              </a:extLst>
            </p:cNvPr>
            <p:cNvSpPr/>
            <p:nvPr/>
          </p:nvSpPr>
          <p:spPr>
            <a:xfrm>
              <a:off x="852483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570DA2-18B8-0046-9435-0C6304DB2299}"/>
                </a:ext>
              </a:extLst>
            </p:cNvPr>
            <p:cNvSpPr/>
            <p:nvPr/>
          </p:nvSpPr>
          <p:spPr>
            <a:xfrm>
              <a:off x="873282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3EDD760-8BC7-A048-9870-7653F866E61E}"/>
                </a:ext>
              </a:extLst>
            </p:cNvPr>
            <p:cNvSpPr/>
            <p:nvPr/>
          </p:nvSpPr>
          <p:spPr>
            <a:xfrm>
              <a:off x="883681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8C98E9-3ECC-7E4E-B7E8-1224CDF53476}"/>
                </a:ext>
              </a:extLst>
            </p:cNvPr>
            <p:cNvSpPr/>
            <p:nvPr/>
          </p:nvSpPr>
          <p:spPr>
            <a:xfrm>
              <a:off x="894081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D252BD-3AA3-3A4C-992C-81CF9AADD27B}"/>
                </a:ext>
              </a:extLst>
            </p:cNvPr>
            <p:cNvSpPr/>
            <p:nvPr/>
          </p:nvSpPr>
          <p:spPr>
            <a:xfrm>
              <a:off x="904480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A054179-6381-3042-A0C5-11982E48D014}"/>
                </a:ext>
              </a:extLst>
            </p:cNvPr>
            <p:cNvSpPr/>
            <p:nvPr/>
          </p:nvSpPr>
          <p:spPr>
            <a:xfrm>
              <a:off x="914880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15723F6-D28C-D547-BAA8-D52735141D44}"/>
                </a:ext>
              </a:extLst>
            </p:cNvPr>
            <p:cNvSpPr/>
            <p:nvPr/>
          </p:nvSpPr>
          <p:spPr>
            <a:xfrm>
              <a:off x="925279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213999D-CB67-5743-BE82-C0255883EC14}"/>
                </a:ext>
              </a:extLst>
            </p:cNvPr>
            <p:cNvSpPr/>
            <p:nvPr/>
          </p:nvSpPr>
          <p:spPr>
            <a:xfrm>
              <a:off x="935679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F1EF7D-DF09-554A-9AE1-876DA7973A8C}"/>
                </a:ext>
              </a:extLst>
            </p:cNvPr>
            <p:cNvSpPr/>
            <p:nvPr/>
          </p:nvSpPr>
          <p:spPr>
            <a:xfrm>
              <a:off x="9460787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5FF54BB-AFE4-CE43-8C2D-F203B3E8D48C}"/>
                </a:ext>
              </a:extLst>
            </p:cNvPr>
            <p:cNvSpPr/>
            <p:nvPr/>
          </p:nvSpPr>
          <p:spPr>
            <a:xfrm>
              <a:off x="9564782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CBC81CA-1096-B344-B6D4-12D013B88DC5}"/>
                </a:ext>
              </a:extLst>
            </p:cNvPr>
            <p:cNvSpPr/>
            <p:nvPr/>
          </p:nvSpPr>
          <p:spPr>
            <a:xfrm>
              <a:off x="9668773" y="725472"/>
              <a:ext cx="52754" cy="14525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71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C6B2A20-5434-5641-9073-2A72528DC29D}"/>
              </a:ext>
            </a:extLst>
          </p:cNvPr>
          <p:cNvSpPr/>
          <p:nvPr/>
        </p:nvSpPr>
        <p:spPr>
          <a:xfrm>
            <a:off x="5004236" y="4595551"/>
            <a:ext cx="681862" cy="74697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NDP</a:t>
            </a:r>
          </a:p>
          <a:p>
            <a:pPr algn="ctr" defTabSz="1218971">
              <a:defRPr/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  <a:cs typeface="Arial"/>
              </a:rPr>
              <a:t>PU</a:t>
            </a:r>
          </a:p>
        </p:txBody>
      </p:sp>
      <p:pic>
        <p:nvPicPr>
          <p:cNvPr id="58" name="Graphic 57" descr="Lock with solid fill">
            <a:extLst>
              <a:ext uri="{FF2B5EF4-FFF2-40B4-BE49-F238E27FC236}">
                <a16:creationId xmlns:a16="http://schemas.microsoft.com/office/drawing/2014/main" id="{530CC656-5FA3-C049-9309-68F1B39321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4006" y="3610270"/>
            <a:ext cx="323828" cy="32382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73A757C-0EC8-684F-BE8A-C938BA0FED8E}"/>
              </a:ext>
            </a:extLst>
          </p:cNvPr>
          <p:cNvSpPr txBox="1"/>
          <p:nvPr/>
        </p:nvSpPr>
        <p:spPr>
          <a:xfrm>
            <a:off x="820215" y="1185896"/>
            <a:ext cx="521231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71">
              <a:buClr>
                <a:srgbClr val="000000"/>
              </a:buClr>
            </a:pPr>
            <a:r>
              <a:rPr lang="en-US" sz="1866" b="1">
                <a:solidFill>
                  <a:srgbClr val="92D050"/>
                </a:solidFill>
                <a:latin typeface="Arial"/>
                <a:cs typeface="Arial"/>
              </a:rPr>
              <a:t>Encryption </a:t>
            </a:r>
            <a:r>
              <a:rPr lang="en-US" sz="1866">
                <a:solidFill>
                  <a:srgbClr val="92D050"/>
                </a:solidFill>
                <a:latin typeface="Arial"/>
                <a:cs typeface="Arial"/>
              </a:rPr>
              <a:t>(in the processor)</a:t>
            </a:r>
          </a:p>
        </p:txBody>
      </p:sp>
      <p:sp>
        <p:nvSpPr>
          <p:cNvPr id="62" name="Line Callout 2 61">
            <a:extLst>
              <a:ext uri="{FF2B5EF4-FFF2-40B4-BE49-F238E27FC236}">
                <a16:creationId xmlns:a16="http://schemas.microsoft.com/office/drawing/2014/main" id="{EAC10D60-CD76-BD4F-A2AD-0CFE344F106B}"/>
              </a:ext>
            </a:extLst>
          </p:cNvPr>
          <p:cNvSpPr/>
          <p:nvPr/>
        </p:nvSpPr>
        <p:spPr>
          <a:xfrm>
            <a:off x="3142649" y="1645258"/>
            <a:ext cx="2428219" cy="702886"/>
          </a:xfrm>
          <a:prstGeom prst="borderCallout2">
            <a:avLst>
              <a:gd name="adj1" fmla="val 50746"/>
              <a:gd name="adj2" fmla="val -479"/>
              <a:gd name="adj3" fmla="val 51017"/>
              <a:gd name="adj4" fmla="val -6625"/>
              <a:gd name="adj5" fmla="val 100689"/>
              <a:gd name="adj6" fmla="val -1111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71">
              <a:buClr>
                <a:srgbClr val="000000"/>
              </a:buClr>
            </a:pPr>
            <a:endParaRPr lang="en-US" sz="2666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D4D276-D76A-8C4D-BBC8-B1764064008D}"/>
              </a:ext>
            </a:extLst>
          </p:cNvPr>
          <p:cNvSpPr txBox="1"/>
          <p:nvPr/>
        </p:nvSpPr>
        <p:spPr>
          <a:xfrm>
            <a:off x="3128010" y="1588554"/>
            <a:ext cx="249526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defRPr/>
            </a:pPr>
            <a:r>
              <a:rPr lang="en-US" sz="1600" b="1">
                <a:solidFill>
                  <a:prstClr val="black"/>
                </a:solidFill>
                <a:latin typeface="Calibri Light" panose="020F0302020204030204"/>
              </a:rPr>
              <a:t>a.k.a., “One time pad (OTP)” or “encrypted counter” using a block cipher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017E9-8A67-4D4C-979F-E80BC09D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4BB-796A-6441-953C-52B30671BAF3}" type="slidenum">
              <a:rPr lang="en-US" smtClean="0"/>
              <a:t>9</a:t>
            </a:fld>
            <a:endParaRPr lang="en-US"/>
          </a:p>
        </p:txBody>
      </p:sp>
      <p:pic>
        <p:nvPicPr>
          <p:cNvPr id="64" name="Picture 4" descr="The 100 × 100 random bitmap images of two chann nels PRN streams. The... |  Download Scientific Diagram">
            <a:extLst>
              <a:ext uri="{FF2B5EF4-FFF2-40B4-BE49-F238E27FC236}">
                <a16:creationId xmlns:a16="http://schemas.microsoft.com/office/drawing/2014/main" id="{962394EE-F015-4B47-BDEA-AB4B7A349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1" t="-579" r="8446" b="579"/>
          <a:stretch/>
        </p:blipFill>
        <p:spPr bwMode="auto">
          <a:xfrm>
            <a:off x="3064545" y="2957503"/>
            <a:ext cx="620576" cy="9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Mona Lisa - Wikipedia">
            <a:extLst>
              <a:ext uri="{FF2B5EF4-FFF2-40B4-BE49-F238E27FC236}">
                <a16:creationId xmlns:a16="http://schemas.microsoft.com/office/drawing/2014/main" id="{76BA1C45-383D-5143-861A-61173648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55" y="2965497"/>
            <a:ext cx="647543" cy="9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The 100 × 100 random bitmap images of two chann nels PRN streams. The... |  Download Scientific Diagram">
            <a:extLst>
              <a:ext uri="{FF2B5EF4-FFF2-40B4-BE49-F238E27FC236}">
                <a16:creationId xmlns:a16="http://schemas.microsoft.com/office/drawing/2014/main" id="{C9022C08-1DCE-7E46-B38E-E24468283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988"/>
          <a:stretch/>
        </p:blipFill>
        <p:spPr bwMode="auto">
          <a:xfrm>
            <a:off x="4443711" y="2970847"/>
            <a:ext cx="621790" cy="9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3325EF8-9EEA-C645-8B1E-D6B8680E0A94}"/>
              </a:ext>
            </a:extLst>
          </p:cNvPr>
          <p:cNvCxnSpPr>
            <a:cxnSpLocks/>
          </p:cNvCxnSpPr>
          <p:nvPr/>
        </p:nvCxnSpPr>
        <p:spPr>
          <a:xfrm flipH="1">
            <a:off x="2506394" y="2784826"/>
            <a:ext cx="143801" cy="141358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DE3B83F-DDCC-C546-8D86-84ED72F2A7B7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3199850" y="2828473"/>
            <a:ext cx="174983" cy="12903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AA53AFA-BFF7-C04D-9EF9-800EDB2D3E4D}"/>
                  </a:ext>
                </a:extLst>
              </p:cNvPr>
              <p:cNvSpPr txBox="1"/>
              <p:nvPr/>
            </p:nvSpPr>
            <p:spPr>
              <a:xfrm>
                <a:off x="2657674" y="3212172"/>
                <a:ext cx="426720" cy="3329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defTabSz="1218971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1600" b="1" baseline="-25000">
                  <a:solidFill>
                    <a:srgbClr val="007E59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AA53AFA-BFF7-C04D-9EF9-800EDB2D3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674" y="3212172"/>
                <a:ext cx="426720" cy="332912"/>
              </a:xfrm>
              <a:prstGeom prst="rect">
                <a:avLst/>
              </a:prstGeom>
              <a:blipFill>
                <a:blip r:embed="rId1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009ED3F-7274-E042-8CDA-37F6D77C1513}"/>
              </a:ext>
            </a:extLst>
          </p:cNvPr>
          <p:cNvCxnSpPr>
            <a:cxnSpLocks/>
          </p:cNvCxnSpPr>
          <p:nvPr/>
        </p:nvCxnSpPr>
        <p:spPr>
          <a:xfrm>
            <a:off x="3961838" y="3385102"/>
            <a:ext cx="303383" cy="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F6A30A88-D96A-934B-A6F1-966DF57E8B08}"/>
              </a:ext>
            </a:extLst>
          </p:cNvPr>
          <p:cNvSpPr/>
          <p:nvPr/>
        </p:nvSpPr>
        <p:spPr>
          <a:xfrm>
            <a:off x="0" y="0"/>
            <a:ext cx="12192000" cy="239614"/>
          </a:xfrm>
          <a:prstGeom prst="rect">
            <a:avLst/>
          </a:prstGeom>
          <a:solidFill>
            <a:srgbClr val="06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 animBg="1"/>
      <p:bldP spid="62" grpId="0" animBg="1"/>
      <p:bldP spid="63" grpId="0"/>
      <p:bldP spid="84" grpId="0"/>
    </p:bldLst>
  </p:timing>
</p:sld>
</file>

<file path=ppt/theme/theme1.xml><?xml version="1.0" encoding="utf-8"?>
<a:theme xmlns:a="http://schemas.openxmlformats.org/drawingml/2006/main" name="Office Theme">
  <a:themeElements>
    <a:clrScheme name="Meta Template">
      <a:dk1>
        <a:srgbClr val="1B2B32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{0FFFC68A-8EA1-8840-8159-A09EADF355DC}tf16401378</Template>
  <TotalTime>2094</TotalTime>
  <Words>2498</Words>
  <Application>Microsoft Macintosh PowerPoint</Application>
  <PresentationFormat>Widescreen</PresentationFormat>
  <Paragraphs>637</Paragraphs>
  <Slides>28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sohne</vt:lpstr>
      <vt:lpstr>Arial</vt:lpstr>
      <vt:lpstr>Calibri</vt:lpstr>
      <vt:lpstr>Calibri Light</vt:lpstr>
      <vt:lpstr>Cambria Math</vt:lpstr>
      <vt:lpstr>Courier New</vt:lpstr>
      <vt:lpstr>Helvetica</vt:lpstr>
      <vt:lpstr>Times New Roman</vt:lpstr>
      <vt:lpstr>Trebuchet MS</vt:lpstr>
      <vt:lpstr>Office Theme</vt:lpstr>
      <vt:lpstr>SecNDP: Secure Near-Data Processing  with Untrusted Memory</vt:lpstr>
      <vt:lpstr>“Memory Wall”</vt:lpstr>
      <vt:lpstr>“Memory Wall” and Near Data Processing (NDP)</vt:lpstr>
      <vt:lpstr>CPU TEEs Today</vt:lpstr>
      <vt:lpstr>CPU TEEs Today</vt:lpstr>
      <vt:lpstr>Contributions of SecNDP</vt:lpstr>
      <vt:lpstr>Outline</vt:lpstr>
      <vt:lpstr>Background: Arithmetic Secret Sharing  in secure Multi-Party Computation</vt:lpstr>
      <vt:lpstr>Background: TEE Memory Counter-Mode Encryption</vt:lpstr>
      <vt:lpstr>SecNDP Encryption</vt:lpstr>
      <vt:lpstr>Computation using SecNDP</vt:lpstr>
      <vt:lpstr>On the Security of SecNDP Encryption</vt:lpstr>
      <vt:lpstr>Outline</vt:lpstr>
      <vt:lpstr>TEE Memory Integrity Protection</vt:lpstr>
      <vt:lpstr>Verifying Linear Operations f(x) using SecNDP</vt:lpstr>
      <vt:lpstr>Verifying Linear Operations using SecNDP</vt:lpstr>
      <vt:lpstr>On the Integrity of Linear Operations</vt:lpstr>
      <vt:lpstr>Verification Tag Storage</vt:lpstr>
      <vt:lpstr>Outline</vt:lpstr>
      <vt:lpstr>SecNDP Architecture Design</vt:lpstr>
      <vt:lpstr>SecNDP Architecture Design - ISA</vt:lpstr>
      <vt:lpstr>Life Cycle of SecNDP Execution</vt:lpstr>
      <vt:lpstr>Outline</vt:lpstr>
      <vt:lpstr>Experimental Methodology</vt:lpstr>
      <vt:lpstr>Performance Evaluation of SecNDP</vt:lpstr>
      <vt:lpstr>Accuracy of Integer Operation</vt:lpstr>
      <vt:lpstr>Power Consumption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Support for Privacy-Preserving Machine Learning</dc:title>
  <dc:creator>Wenjie Xiong</dc:creator>
  <cp:lastModifiedBy>Xiong, Wenjie</cp:lastModifiedBy>
  <cp:revision>4</cp:revision>
  <cp:lastPrinted>2021-11-18T17:58:31Z</cp:lastPrinted>
  <dcterms:created xsi:type="dcterms:W3CDTF">2021-11-08T20:21:31Z</dcterms:created>
  <dcterms:modified xsi:type="dcterms:W3CDTF">2022-11-03T12:02:09Z</dcterms:modified>
</cp:coreProperties>
</file>